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Bookman Old Style" pitchFamily="18" charset="0"/>
                <a:ea typeface="Ebrima" pitchFamily="2" charset="0"/>
                <a:cs typeface="Ebrima" pitchFamily="2" charset="0"/>
              </a:rPr>
              <a:t>Чили</a:t>
            </a:r>
            <a:endParaRPr lang="ru-RU" sz="8800" b="1" dirty="0">
              <a:solidFill>
                <a:srgbClr val="FF0000"/>
              </a:solidFill>
              <a:latin typeface="Bookman Old Style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405073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76673"/>
            <a:ext cx="2808312" cy="2106234"/>
          </a:xfrm>
          <a:prstGeom prst="rect">
            <a:avLst/>
          </a:prstGeom>
        </p:spPr>
      </p:pic>
      <p:pic>
        <p:nvPicPr>
          <p:cNvPr id="3084" name="Picture 12" descr="C:\Users\Samsung\Desktop\423_Escudo de mi p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07134"/>
            <a:ext cx="4914091" cy="4150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ru-RU" dirty="0" smtClean="0"/>
              <a:t>По религии большая часть населения - католики. </a:t>
            </a:r>
          </a:p>
          <a:p>
            <a:r>
              <a:rPr lang="ru-RU" dirty="0" smtClean="0"/>
              <a:t>Индейцы частично сохраняют свои языки и традиционные верования. Официальный календарь - григорианский. </a:t>
            </a:r>
          </a:p>
          <a:p>
            <a:endParaRPr lang="ru-RU" dirty="0"/>
          </a:p>
        </p:txBody>
      </p:sp>
      <p:pic>
        <p:nvPicPr>
          <p:cNvPr id="4" name="Рисунок 3" descr="big.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7988"/>
            <a:ext cx="4248472" cy="3190874"/>
          </a:xfrm>
          <a:prstGeom prst="rect">
            <a:avLst/>
          </a:prstGeom>
        </p:spPr>
      </p:pic>
      <p:pic>
        <p:nvPicPr>
          <p:cNvPr id="5" name="Рисунок 4" descr="chili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826" y="2564904"/>
            <a:ext cx="3259149" cy="400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A2400"/>
                </a:solidFill>
              </a:rPr>
              <a:t>Хозяйственная деятельность в мировой экономике</a:t>
            </a:r>
            <a:endParaRPr lang="ru-RU" dirty="0">
              <a:solidFill>
                <a:srgbClr val="FA24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Главной отраслью промышленности страны является горнодобывающая (медь и другие металлы), Чили — крупнейший в мире экспортёр меди. Среди других отраслей промышленности — металлургическая, деревообрабатывающая, пищевая, текстильная.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A2400"/>
                </a:solidFill>
              </a:rPr>
              <a:t>Проблемы </a:t>
            </a:r>
            <a:r>
              <a:rPr lang="ru-RU" dirty="0" err="1" smtClean="0">
                <a:solidFill>
                  <a:srgbClr val="FA2400"/>
                </a:solidFill>
              </a:rPr>
              <a:t>гос-ва</a:t>
            </a:r>
            <a:endParaRPr lang="ru-RU" dirty="0">
              <a:solidFill>
                <a:srgbClr val="FA24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Загрязнение атмосферы, истощение водных ресурсов, эрозия почв, опустынивание – причина этих явлений заключается в развитии «грязных» производств, открытой добычи полезных ископаемых, экстенсивном ведении земледелия и животноводства.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Огромное различие в природных условиях между севером и югом (от тропических пустынь до Антарктики)</a:t>
            </a:r>
            <a:br>
              <a:rPr lang="ru-RU" dirty="0" smtClean="0"/>
            </a:br>
            <a:r>
              <a:rPr lang="ru-RU" dirty="0" smtClean="0"/>
              <a:t> Океанская страна, отсюда шторма и сильнейшие ветры </a:t>
            </a:r>
            <a:br>
              <a:rPr lang="ru-RU" dirty="0" smtClean="0"/>
            </a:br>
            <a:r>
              <a:rPr lang="ru-RU" dirty="0" smtClean="0"/>
              <a:t>Землетрясения </a:t>
            </a:r>
          </a:p>
          <a:p>
            <a:r>
              <a:rPr lang="ru-RU" dirty="0" smtClean="0"/>
              <a:t> Вулканизм</a:t>
            </a:r>
            <a:br>
              <a:rPr lang="ru-RU" dirty="0" smtClean="0"/>
            </a:br>
            <a:r>
              <a:rPr lang="ru-RU" dirty="0" smtClean="0"/>
              <a:t> Лавины, оползни обвалы</a:t>
            </a:r>
            <a:br>
              <a:rPr lang="ru-RU" dirty="0" smtClean="0"/>
            </a:br>
            <a:r>
              <a:rPr lang="ru-RU" dirty="0" smtClean="0"/>
              <a:t> Связанные с землетрясениями цунами.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Samsung\Desktop\terremoto2702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2952328" cy="222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amsung\Desktop\near_volcano_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3168352" cy="21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amsung\Desktop\1307519286_volcano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3281147" cy="205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A2400"/>
                </a:solidFill>
              </a:rPr>
              <a:t>        </a:t>
            </a:r>
            <a:r>
              <a:rPr lang="ru-RU" sz="5400" dirty="0" smtClean="0">
                <a:solidFill>
                  <a:srgbClr val="FA2400"/>
                </a:solidFill>
                <a:latin typeface="Calibri" pitchFamily="34" charset="0"/>
                <a:cs typeface="Calibri" pitchFamily="34" charset="0"/>
              </a:rPr>
              <a:t>Спасибо за внимание! </a:t>
            </a:r>
            <a:endParaRPr lang="ru-RU" sz="5400" b="1" dirty="0">
              <a:solidFill>
                <a:srgbClr val="FA24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    Чили - государство на </a:t>
            </a:r>
            <a:r>
              <a:rPr lang="ru-RU" dirty="0" err="1" smtClean="0"/>
              <a:t>Юго</a:t>
            </a:r>
            <a:r>
              <a:rPr lang="ru-RU" dirty="0" smtClean="0"/>
              <a:t> - Западе Южной Америки. На Севере граничит с Перу, на Востоке - с Аргентиной и Боливией, на Западе омывается водами Тихого океана.             </a:t>
            </a:r>
          </a:p>
          <a:p>
            <a:r>
              <a:rPr lang="ru-RU" dirty="0" smtClean="0"/>
              <a:t>    Площадь  756,9 тыс. </a:t>
            </a:r>
            <a:r>
              <a:rPr lang="ru-RU" i="1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 (по данным ООН).           </a:t>
            </a:r>
          </a:p>
          <a:p>
            <a:pPr>
              <a:buNone/>
            </a:pPr>
            <a:r>
              <a:rPr lang="ru-RU" dirty="0" smtClean="0"/>
              <a:t>       Протяженность границ составляет 6171 км; с Аргентиной - 5150 км, </a:t>
            </a:r>
            <a:br>
              <a:rPr lang="ru-RU" dirty="0" smtClean="0"/>
            </a:br>
            <a:r>
              <a:rPr lang="ru-RU" dirty="0" smtClean="0"/>
              <a:t>с Боливией - 861 км, с Перу - 160 км. Длина береговой линии 6435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17032" y="48691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350838" indent="-350838">
              <a:lnSpc>
                <a:spcPct val="120000"/>
              </a:lnSpc>
            </a:pPr>
            <a:r>
              <a:rPr lang="en-US" dirty="0" err="1" smtClean="0"/>
              <a:t>Население</a:t>
            </a:r>
            <a:r>
              <a:rPr lang="en-US" dirty="0" smtClean="0"/>
              <a:t>: </a:t>
            </a:r>
            <a:r>
              <a:rPr lang="ru-RU" dirty="0" smtClean="0"/>
              <a:t>17,2</a:t>
            </a:r>
            <a:r>
              <a:rPr lang="en-US" dirty="0" smtClean="0"/>
              <a:t> </a:t>
            </a:r>
            <a:r>
              <a:rPr lang="en-US" dirty="0" err="1" smtClean="0"/>
              <a:t>миллионов</a:t>
            </a:r>
            <a:r>
              <a:rPr lang="en-US" dirty="0" smtClean="0"/>
              <a:t> </a:t>
            </a:r>
            <a:r>
              <a:rPr lang="en-US" dirty="0" err="1" smtClean="0"/>
              <a:t>человек</a:t>
            </a:r>
            <a:endParaRPr lang="en-US" dirty="0" smtClean="0"/>
          </a:p>
          <a:p>
            <a:pPr marL="350838" indent="-350838">
              <a:lnSpc>
                <a:spcPct val="120000"/>
              </a:lnSpc>
            </a:pPr>
            <a:r>
              <a:rPr lang="en-US" dirty="0" err="1" smtClean="0"/>
              <a:t>Ежегодный</a:t>
            </a:r>
            <a:r>
              <a:rPr lang="en-US" dirty="0" smtClean="0"/>
              <a:t> </a:t>
            </a:r>
            <a:r>
              <a:rPr lang="en-US" dirty="0" err="1" smtClean="0"/>
              <a:t>прирост</a:t>
            </a:r>
            <a:r>
              <a:rPr lang="en-US" dirty="0" smtClean="0"/>
              <a:t> </a:t>
            </a:r>
            <a:r>
              <a:rPr lang="en-US" dirty="0" err="1" smtClean="0"/>
              <a:t>населения</a:t>
            </a:r>
            <a:r>
              <a:rPr lang="en-US" dirty="0" smtClean="0"/>
              <a:t>: 1.2%</a:t>
            </a:r>
          </a:p>
          <a:p>
            <a:pPr marL="350838" indent="-350838">
              <a:lnSpc>
                <a:spcPct val="120000"/>
              </a:lnSpc>
            </a:pPr>
            <a:r>
              <a:rPr lang="en-US" dirty="0" err="1" smtClean="0"/>
              <a:t>Плотность</a:t>
            </a:r>
            <a:r>
              <a:rPr lang="en-US" dirty="0" smtClean="0"/>
              <a:t> </a:t>
            </a:r>
            <a:r>
              <a:rPr lang="en-US" dirty="0" err="1" smtClean="0"/>
              <a:t>населения</a:t>
            </a:r>
            <a:r>
              <a:rPr lang="en-US" dirty="0" smtClean="0"/>
              <a:t>: 20.1 </a:t>
            </a:r>
            <a:r>
              <a:rPr lang="en-US" dirty="0" err="1" smtClean="0"/>
              <a:t>жителей</a:t>
            </a:r>
            <a:r>
              <a:rPr lang="en-US" dirty="0" smtClean="0"/>
              <a:t> / км</a:t>
            </a:r>
            <a:r>
              <a:rPr lang="en-US" baseline="30000" dirty="0" smtClean="0"/>
              <a:t>2</a:t>
            </a:r>
          </a:p>
          <a:p>
            <a:pPr marL="350838" indent="-350838">
              <a:lnSpc>
                <a:spcPct val="120000"/>
              </a:lnSpc>
            </a:pPr>
            <a:r>
              <a:rPr lang="en-US" dirty="0" err="1" smtClean="0"/>
              <a:t>Средняя</a:t>
            </a:r>
            <a:r>
              <a:rPr lang="en-US" dirty="0" smtClean="0"/>
              <a:t> </a:t>
            </a:r>
            <a:r>
              <a:rPr lang="en-US" dirty="0" err="1" smtClean="0"/>
              <a:t>продолжительность</a:t>
            </a:r>
            <a:r>
              <a:rPr lang="en-US" dirty="0" smtClean="0"/>
              <a:t> </a:t>
            </a:r>
            <a:r>
              <a:rPr lang="en-US" dirty="0" err="1" smtClean="0"/>
              <a:t>жизни</a:t>
            </a:r>
            <a:r>
              <a:rPr lang="en-US" dirty="0" smtClean="0"/>
              <a:t>: 76.7 </a:t>
            </a:r>
            <a:r>
              <a:rPr lang="en-US" dirty="0" err="1" smtClean="0"/>
              <a:t>лет</a:t>
            </a:r>
            <a:endParaRPr lang="en-US" dirty="0" smtClean="0"/>
          </a:p>
          <a:p>
            <a:pPr marL="350838" indent="-350838">
              <a:lnSpc>
                <a:spcPct val="120000"/>
              </a:lnSpc>
            </a:pPr>
            <a:r>
              <a:rPr lang="en-US" dirty="0" err="1" smtClean="0"/>
              <a:t>Язык</a:t>
            </a:r>
            <a:r>
              <a:rPr lang="en-US" dirty="0" smtClean="0"/>
              <a:t>: </a:t>
            </a:r>
            <a:r>
              <a:rPr lang="en-US" dirty="0" err="1" smtClean="0"/>
              <a:t>испанский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Samsung\Desktop\Республика_Чили_страна-Republic_of_Chile_country-8-445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002756" cy="2995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A2400"/>
                </a:solidFill>
              </a:rPr>
              <a:t>Столица - город Сантьяго.</a:t>
            </a:r>
            <a:endParaRPr lang="ru-RU" dirty="0">
              <a:solidFill>
                <a:srgbClr val="FA24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igsantiagodechil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05122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A2400"/>
                </a:solidFill>
              </a:rPr>
              <a:t>Природные условия 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Климат Чили варьируется от тропического пустынного на севере до умеренного океанического на юге.</a:t>
            </a:r>
          </a:p>
          <a:p>
            <a:r>
              <a:rPr lang="ru-RU" dirty="0" smtClean="0"/>
              <a:t>Средняя температура:</a:t>
            </a:r>
          </a:p>
          <a:p>
            <a:r>
              <a:rPr lang="ru-RU" dirty="0" smtClean="0"/>
              <a:t>на юге от +3 °С до +16 °С</a:t>
            </a:r>
          </a:p>
          <a:p>
            <a:r>
              <a:rPr lang="ru-RU" dirty="0" smtClean="0"/>
              <a:t>на севере от +12 °С до +22 °С</a:t>
            </a:r>
          </a:p>
          <a:p>
            <a:r>
              <a:rPr lang="ru-RU" dirty="0" smtClean="0"/>
              <a:t>Высшая точка — гора </a:t>
            </a:r>
            <a:r>
              <a:rPr lang="ru-RU" dirty="0" err="1" smtClean="0"/>
              <a:t>Аконкагуа</a:t>
            </a:r>
            <a:r>
              <a:rPr lang="ru-RU" dirty="0" smtClean="0"/>
              <a:t>, 6962 м.</a:t>
            </a:r>
          </a:p>
          <a:p>
            <a:endParaRPr lang="ru-RU" dirty="0"/>
          </a:p>
        </p:txBody>
      </p:sp>
      <p:pic>
        <p:nvPicPr>
          <p:cNvPr id="4" name="Рисунок 3" descr="ar118416019989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24944"/>
            <a:ext cx="1907704" cy="19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A2400"/>
                </a:solidFill>
              </a:rPr>
              <a:t>История </a:t>
            </a:r>
            <a:r>
              <a:rPr lang="ru-RU" dirty="0" err="1" smtClean="0">
                <a:solidFill>
                  <a:srgbClr val="FA2400"/>
                </a:solidFill>
              </a:rPr>
              <a:t>фор-ния</a:t>
            </a:r>
            <a:r>
              <a:rPr lang="ru-RU" dirty="0" smtClean="0">
                <a:solidFill>
                  <a:srgbClr val="FA2400"/>
                </a:solidFill>
              </a:rPr>
              <a:t> государства</a:t>
            </a:r>
            <a:endParaRPr lang="ru-RU" dirty="0">
              <a:solidFill>
                <a:srgbClr val="FA24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1530-х годах, когда в Чили прибыли испанские завоеватели, здесь жили коренные американские народности, в том числе инки. С течением времени испанцы и индейцы смешались путем браков, и в наши дни около трех четвертей населения Чили составляют люди смешанного происхождения.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Страна освободилась от испанского гнета в 1818 году после революции. В течение XIX века экономика Чили переживала бурные подъемы и резкие спады. Тяжелое экономическое положение Чили привело к тому, что в начале 70-х годов XX века в результате военного переворота правительство страны было свергнуто. Военная диктатура генерала Пиночета продолжалась до 1990 года, когда после демократических выборов к власти пришло новое правительство.</a:t>
            </a:r>
            <a:endParaRPr lang="ru-RU" dirty="0"/>
          </a:p>
        </p:txBody>
      </p:sp>
      <p:pic>
        <p:nvPicPr>
          <p:cNvPr id="4" name="Рисунок 3" descr="54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184969"/>
            <a:ext cx="3995935" cy="249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A2400"/>
                </a:solidFill>
              </a:rPr>
              <a:t>Особенности населения</a:t>
            </a:r>
            <a:endParaRPr lang="ru-RU" dirty="0">
              <a:solidFill>
                <a:srgbClr val="FA24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Свыше 90% населения Чили составляют чилийцы, по происхождению преимущественно испано-индейские метисы. В средней части страны живут индейцы </a:t>
            </a:r>
            <a:r>
              <a:rPr lang="ru-RU" dirty="0" err="1" smtClean="0"/>
              <a:t>арауканы</a:t>
            </a:r>
            <a:r>
              <a:rPr lang="ru-RU" dirty="0" smtClean="0"/>
              <a:t> (</a:t>
            </a:r>
            <a:r>
              <a:rPr lang="ru-RU" dirty="0" err="1" smtClean="0"/>
              <a:t>мапуче</a:t>
            </a:r>
            <a:r>
              <a:rPr lang="ru-RU" dirty="0" smtClean="0"/>
              <a:t>), на крайнем Севере - небольшие группы кечуа и </a:t>
            </a:r>
            <a:r>
              <a:rPr lang="ru-RU" dirty="0" err="1" smtClean="0"/>
              <a:t>аймара</a:t>
            </a:r>
            <a:r>
              <a:rPr lang="ru-RU" dirty="0" smtClean="0"/>
              <a:t>, на крайнем Юге - огнеземельцы. Остров Пасхи заселён полинезийцами (</a:t>
            </a:r>
            <a:r>
              <a:rPr lang="ru-RU" dirty="0" err="1" smtClean="0"/>
              <a:t>рапануйцами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0aea5f264c9c1057e8f758ca44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66975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077072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арауканы</a:t>
            </a:r>
            <a:r>
              <a:rPr lang="ru-RU" sz="2000" dirty="0" smtClean="0"/>
              <a:t> (</a:t>
            </a:r>
            <a:r>
              <a:rPr lang="ru-RU" sz="2000" dirty="0" err="1" smtClean="0"/>
              <a:t>мапуче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6" name="Рисунок 5" descr="shamanyi-kechua-nachinayut-sozdavat-mandalu-iz-rasteniy-silyi-dlya-duhov_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4536504" cy="3171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912" y="3501008"/>
            <a:ext cx="102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кечуа</a:t>
            </a:r>
            <a:endParaRPr lang="ru-RU" sz="2800" dirty="0"/>
          </a:p>
        </p:txBody>
      </p:sp>
      <p:pic>
        <p:nvPicPr>
          <p:cNvPr id="8" name="Рисунок 7" descr="max4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501008"/>
            <a:ext cx="2690387" cy="23765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6176" y="5949280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рапануйцы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Чили</vt:lpstr>
      <vt:lpstr>Слайд 2</vt:lpstr>
      <vt:lpstr>Слайд 3</vt:lpstr>
      <vt:lpstr>Столица - город Сантьяго.</vt:lpstr>
      <vt:lpstr>Природные условия  </vt:lpstr>
      <vt:lpstr>История фор-ния государства</vt:lpstr>
      <vt:lpstr>Слайд 7</vt:lpstr>
      <vt:lpstr>Особенности населения</vt:lpstr>
      <vt:lpstr>Слайд 9</vt:lpstr>
      <vt:lpstr>Слайд 10</vt:lpstr>
      <vt:lpstr>Хозяйственная деятельность в мировой экономике</vt:lpstr>
      <vt:lpstr>Проблемы гос-ва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Чили</dc:title>
  <dc:creator>Samsung</dc:creator>
  <cp:lastModifiedBy>Наталья Журавлева</cp:lastModifiedBy>
  <cp:revision>15</cp:revision>
  <dcterms:created xsi:type="dcterms:W3CDTF">2013-05-07T16:03:51Z</dcterms:created>
  <dcterms:modified xsi:type="dcterms:W3CDTF">2016-02-16T14:36:05Z</dcterms:modified>
</cp:coreProperties>
</file>