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258" r:id="rId3"/>
    <p:sldId id="262" r:id="rId4"/>
    <p:sldId id="263" r:id="rId5"/>
    <p:sldId id="260" r:id="rId6"/>
    <p:sldId id="266" r:id="rId7"/>
    <p:sldId id="267" r:id="rId8"/>
    <p:sldId id="265" r:id="rId9"/>
    <p:sldId id="259" r:id="rId10"/>
    <p:sldId id="268" r:id="rId11"/>
    <p:sldId id="279" r:id="rId12"/>
    <p:sldId id="280" r:id="rId13"/>
    <p:sldId id="281" r:id="rId14"/>
    <p:sldId id="282" r:id="rId15"/>
    <p:sldId id="287" r:id="rId16"/>
    <p:sldId id="288" r:id="rId17"/>
    <p:sldId id="289" r:id="rId18"/>
    <p:sldId id="290" r:id="rId19"/>
    <p:sldId id="270" r:id="rId20"/>
    <p:sldId id="271" r:id="rId21"/>
    <p:sldId id="285" r:id="rId22"/>
    <p:sldId id="257" r:id="rId23"/>
    <p:sldId id="26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22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D0EF2-C9E1-4CD3-B55B-0CFBB5739073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42F49-3607-41DC-B704-668E5CB31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48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2F49-3607-41DC-B704-668E5CB3135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34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24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95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08817" y="154730"/>
            <a:ext cx="1289965" cy="1535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919" y="5082481"/>
            <a:ext cx="1678900" cy="16677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00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73586" y="251040"/>
            <a:ext cx="2148591" cy="15756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9822" y="4631961"/>
            <a:ext cx="1262285" cy="19283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7C1A-B22D-41DE-99FC-8C6DBB07121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46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25613" y="3696834"/>
            <a:ext cx="2324451" cy="3285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6504" y="383829"/>
            <a:ext cx="1958174" cy="1298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7C1A-B22D-41DE-99FC-8C6DBB07121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69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0754854" y="365125"/>
            <a:ext cx="1350292" cy="1576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682" y="4501070"/>
            <a:ext cx="1615117" cy="20592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7C1A-B22D-41DE-99FC-8C6DBB07121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982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27216" y="4841823"/>
            <a:ext cx="1289965" cy="1535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7C1A-B22D-41DE-99FC-8C6DBB07121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870" y="225668"/>
            <a:ext cx="1678900" cy="16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02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68656" y="4902053"/>
            <a:ext cx="2261303" cy="1658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5490" y="5165706"/>
            <a:ext cx="1548302" cy="1394636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7C1A-B22D-41DE-99FC-8C6DBB07121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70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49127" y="243045"/>
            <a:ext cx="2904345" cy="22290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5870" y="4991725"/>
            <a:ext cx="2364751" cy="15686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7C1A-B22D-41DE-99FC-8C6DBB07121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60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23094" y="4596105"/>
            <a:ext cx="1540579" cy="1964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1503" y="241664"/>
            <a:ext cx="1277783" cy="14915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7C1A-B22D-41DE-99FC-8C6DBB07121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58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7C1A-B22D-41DE-99FC-8C6DBB071212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3C581-AD73-473A-BB4D-3383D1AE79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3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79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47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ycast.ru/uploads/2014/03/25/7984879.png" TargetMode="External"/><Relationship Id="rId13" Type="http://schemas.openxmlformats.org/officeDocument/2006/relationships/hyperlink" Target="http://s3.pic4you.ru/allimage/y2014/01-08/12216/4106161-thumb.png" TargetMode="External"/><Relationship Id="rId18" Type="http://schemas.openxmlformats.org/officeDocument/2006/relationships/hyperlink" Target="http://olimp.kcbux.ru/Raznoe/gto/ispytaniy/001-isp-beg.html" TargetMode="External"/><Relationship Id="rId3" Type="http://schemas.openxmlformats.org/officeDocument/2006/relationships/hyperlink" Target="http://dc727.4shared.com/img/8iMTPlR0/s3/12b20807ce8/business_ppt_background.jpg" TargetMode="External"/><Relationship Id="rId7" Type="http://schemas.openxmlformats.org/officeDocument/2006/relationships/hyperlink" Target="http://infourok.ru/images/doc/198/226036/hello_html_5c71c904.png" TargetMode="External"/><Relationship Id="rId12" Type="http://schemas.openxmlformats.org/officeDocument/2006/relationships/hyperlink" Target="http://zmidetsad1.nethouse.ru/static/img/0000/0002/2825/22825864.jf3fcsxouu.W665.png" TargetMode="External"/><Relationship Id="rId17" Type="http://schemas.openxmlformats.org/officeDocument/2006/relationships/hyperlink" Target="http://gto-normativy.ru/tablica-normativov-gto-2014/" TargetMode="External"/><Relationship Id="rId2" Type="http://schemas.openxmlformats.org/officeDocument/2006/relationships/hyperlink" Target="http://player.myshared.ru/763548/data/images/img0.jpg" TargetMode="External"/><Relationship Id="rId16" Type="http://schemas.openxmlformats.org/officeDocument/2006/relationships/hyperlink" Target="http://www.gto-normy.ru/normy-gto-dlya-shkolnikov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renburg.bezformata.ru/content/image87458766.png" TargetMode="External"/><Relationship Id="rId11" Type="http://schemas.openxmlformats.org/officeDocument/2006/relationships/hyperlink" Target="http://www.59-ka.iptv.by/images/denzdor1.png" TargetMode="External"/><Relationship Id="rId5" Type="http://schemas.openxmlformats.org/officeDocument/2006/relationships/hyperlink" Target="http://infourok.ru/images/doc/197/225428/hello_html_m642f8344.png" TargetMode="External"/><Relationship Id="rId15" Type="http://schemas.openxmlformats.org/officeDocument/2006/relationships/hyperlink" Target="http://www.sportobzor.ru/a-vy-znaete/istoriya-gto-v-sssr.html" TargetMode="External"/><Relationship Id="rId10" Type="http://schemas.openxmlformats.org/officeDocument/2006/relationships/hyperlink" Target="http://img0.liveinternet.ru/images/attach/c/2/73/511/73511256_28.png" TargetMode="External"/><Relationship Id="rId19" Type="http://schemas.openxmlformats.org/officeDocument/2006/relationships/hyperlink" Target="http://www.school2-sayansk.narod.ru/gto.htm" TargetMode="External"/><Relationship Id="rId4" Type="http://schemas.openxmlformats.org/officeDocument/2006/relationships/hyperlink" Target="http://s4.pic4you.ru/y2014/08-13/12216/4543908.png" TargetMode="External"/><Relationship Id="rId9" Type="http://schemas.openxmlformats.org/officeDocument/2006/relationships/hyperlink" Target="http://pavliv.ucoz.ua/Batkam/99f98b4f.png" TargetMode="External"/><Relationship Id="rId14" Type="http://schemas.openxmlformats.org/officeDocument/2006/relationships/hyperlink" Target="https://ru.wikipedia.org/wiki/%D0%93%D0%BE%D1%82%D0%BE%D0%B2_%D0%BA_%D1%82%D1%80%D1%83%D0%B4%D1%83_%D0%B8_%D0%BE%D0%B1%D0%BE%D1%80%D0%BE%D0%BD%D0%B5_%D0%A1%D0%A1%D0%A1%D0%A0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glavcom.ua/media/o-00114972-g-00002514.jpg" TargetMode="External"/><Relationship Id="rId13" Type="http://schemas.openxmlformats.org/officeDocument/2006/relationships/hyperlink" Target="http://olimp.kcbux.ru/Raznoe/gto/ispytaniy/010-isp-lyju-000.png" TargetMode="External"/><Relationship Id="rId18" Type="http://schemas.openxmlformats.org/officeDocument/2006/relationships/hyperlink" Target="http://www.allfaler.ru/images/stories/Znaks/SSSR/Vedomstvo/Obshestv_Org/GTO/set_gto_2.png" TargetMode="External"/><Relationship Id="rId3" Type="http://schemas.openxmlformats.org/officeDocument/2006/relationships/hyperlink" Target="http://doofsc.sarg.obr55.ru/files/2015/04/KMO_111307_05625_1_t218_103057.jpg" TargetMode="External"/><Relationship Id="rId21" Type="http://schemas.openxmlformats.org/officeDocument/2006/relationships/hyperlink" Target="http://www.gto-normy.ru/wp-content/uploads/2014/09/zolotoy-znachok-gto.png" TargetMode="External"/><Relationship Id="rId7" Type="http://schemas.openxmlformats.org/officeDocument/2006/relationships/hyperlink" Target="http://pskov.bezformata.ru/content/image76291972.jpg" TargetMode="External"/><Relationship Id="rId12" Type="http://schemas.openxmlformats.org/officeDocument/2006/relationships/hyperlink" Target="http://olimp.kcbux.ru/Raznoe/gto/ispytaniy/009-isp-plavonie-001.png" TargetMode="External"/><Relationship Id="rId17" Type="http://schemas.openxmlformats.org/officeDocument/2006/relationships/hyperlink" Target="http://www.allfaler.ru/images/stories/Znaks/SSSR/Vedomstvo/Obshestv_Org/GTO/set_gto_1.png" TargetMode="External"/><Relationship Id="rId2" Type="http://schemas.openxmlformats.org/officeDocument/2006/relationships/hyperlink" Target="http://s.newslab.ru/photoalbum/7053/78545.jpg" TargetMode="External"/><Relationship Id="rId16" Type="http://schemas.openxmlformats.org/officeDocument/2006/relationships/hyperlink" Target="http://s00.yaplakal.com/pics/pics_original/1/3/9/2909931.jpg" TargetMode="External"/><Relationship Id="rId20" Type="http://schemas.openxmlformats.org/officeDocument/2006/relationships/hyperlink" Target="http://www.allfaler.ru/images/stories/Znaks/SSSR/Vedomstvo/Obshestv_Org/GTO/set_gto_4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dnako.org/i/335_245/blogs/24481/putin-predlozhil-vozrodit-kompleks-gto-1482-24481.jpg" TargetMode="External"/><Relationship Id="rId11" Type="http://schemas.openxmlformats.org/officeDocument/2006/relationships/hyperlink" Target="http://olimp.kcbux.ru/Raznoe/gto/ispytaniy/001-isp-beg-001.png" TargetMode="External"/><Relationship Id="rId24" Type="http://schemas.openxmlformats.org/officeDocument/2006/relationships/hyperlink" Target="http://www.gkvr.ru/userfiles/Image/Samara/dacha_promo/Deviz_BB.jpg" TargetMode="External"/><Relationship Id="rId5" Type="http://schemas.openxmlformats.org/officeDocument/2006/relationships/hyperlink" Target="http://moi-portal.ru/uploads/images/00/00/02/2014/10/24/99296d.jpg" TargetMode="External"/><Relationship Id="rId15" Type="http://schemas.openxmlformats.org/officeDocument/2006/relationships/hyperlink" Target="http://www.livekuban.ru/upload/iblock/5aa/5aa5dfcfa89dbabdd100a9cfcf13ac9a.jpg" TargetMode="External"/><Relationship Id="rId23" Type="http://schemas.openxmlformats.org/officeDocument/2006/relationships/hyperlink" Target="http://www.gto-normy.ru/wp-content/uploads/2014/09/bronzovyy-znachok-gto.png" TargetMode="External"/><Relationship Id="rId10" Type="http://schemas.openxmlformats.org/officeDocument/2006/relationships/hyperlink" Target="http://&#1085;&#1072;&#1076;&#1101;&#1084;.&#1088;&#1092;/uploads/2015/06/10/14339306177048753.png" TargetMode="External"/><Relationship Id="rId19" Type="http://schemas.openxmlformats.org/officeDocument/2006/relationships/hyperlink" Target="http://www.from-ussr.com/images/product_images/popup_images/41_0.jpg" TargetMode="External"/><Relationship Id="rId4" Type="http://schemas.openxmlformats.org/officeDocument/2006/relationships/hyperlink" Target="http://dmitrovets.ru/upload/resize_cache/iblock/a00/300_0_1/a0011759eedd819aff2acbd0ce5700c9.jpg" TargetMode="External"/><Relationship Id="rId9" Type="http://schemas.openxmlformats.org/officeDocument/2006/relationships/hyperlink" Target="http://stv24.tv/wp-content/uploads/2014/09/%D0%93%D0%A2%D0%9E_1.jpg" TargetMode="External"/><Relationship Id="rId14" Type="http://schemas.openxmlformats.org/officeDocument/2006/relationships/hyperlink" Target="http://olimp.kcbux.ru/Raznoe/gto/ispytaniy/011-isp-strelba-001.png" TargetMode="External"/><Relationship Id="rId22" Type="http://schemas.openxmlformats.org/officeDocument/2006/relationships/hyperlink" Target="http://www.gto-normy.ru/wp-content/uploads/2014/09/serebryanyy-znachok-gto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006928" y="1600200"/>
            <a:ext cx="10363200" cy="1229407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Всероссийский урок</a:t>
            </a: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4468586"/>
            <a:ext cx="9144000" cy="1083129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«Готов к труду и обороне»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812282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3" name="Picture 28" descr="http://www.cheboksary.ru/images/41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2" y="214312"/>
            <a:ext cx="2762249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0" descr="http://school32-nv.ru/sites/default/files/u298/g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27578"/>
            <a:ext cx="9144000" cy="16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39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3843" y="1145012"/>
            <a:ext cx="4487212" cy="5583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 в России: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33843" y="1864013"/>
            <a:ext cx="4898374" cy="38115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вида значков: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rgbClr val="000022"/>
                </a:solidFill>
              </a:rPr>
              <a:t>Золотой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rgbClr val="000022"/>
                </a:solidFill>
              </a:rPr>
              <a:t>Серебряный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rgbClr val="000022"/>
                </a:solidFill>
              </a:rPr>
              <a:t>Бронзовый </a:t>
            </a:r>
            <a:endParaRPr lang="ru-RU" sz="3600" b="1" i="1" dirty="0">
              <a:solidFill>
                <a:srgbClr val="000022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133073" y="294848"/>
            <a:ext cx="6879001" cy="689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Значки ГТО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39345" y="984395"/>
            <a:ext cx="2732374" cy="27000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573" y="3499685"/>
            <a:ext cx="2732373" cy="27000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12074" y="3499685"/>
            <a:ext cx="2732372" cy="27000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64566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43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55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23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84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Викторина о спорте.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8337550" y="1114425"/>
            <a:ext cx="3854450" cy="51466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Гонка</a:t>
            </a:r>
          </a:p>
          <a:p>
            <a:r>
              <a:rPr lang="ru-RU" sz="2400" dirty="0" smtClean="0"/>
              <a:t>Биатлон</a:t>
            </a:r>
          </a:p>
          <a:p>
            <a:r>
              <a:rPr lang="ru-RU" sz="2400" dirty="0" smtClean="0"/>
              <a:t>4 года</a:t>
            </a:r>
          </a:p>
          <a:p>
            <a:r>
              <a:rPr lang="ru-RU" sz="2400" dirty="0" smtClean="0"/>
              <a:t>Газон</a:t>
            </a:r>
          </a:p>
          <a:p>
            <a:r>
              <a:rPr lang="ru-RU" sz="2400" dirty="0" smtClean="0"/>
              <a:t>Баскетбольный</a:t>
            </a:r>
          </a:p>
          <a:p>
            <a:r>
              <a:rPr lang="ru-RU" sz="2400" dirty="0" smtClean="0"/>
              <a:t>3</a:t>
            </a:r>
          </a:p>
          <a:p>
            <a:r>
              <a:rPr lang="ru-RU" sz="2400" dirty="0" smtClean="0"/>
              <a:t>Удаление</a:t>
            </a:r>
          </a:p>
          <a:p>
            <a:r>
              <a:rPr lang="ru-RU" sz="2400" dirty="0" smtClean="0"/>
              <a:t>Бита</a:t>
            </a:r>
          </a:p>
          <a:p>
            <a:r>
              <a:rPr lang="ru-RU" sz="2400" dirty="0" smtClean="0"/>
              <a:t>Девиз</a:t>
            </a:r>
            <a:endParaRPr lang="ru-RU" sz="2400" dirty="0" smtClean="0"/>
          </a:p>
          <a:p>
            <a:r>
              <a:rPr lang="ru-RU" sz="2400" dirty="0" smtClean="0"/>
              <a:t>Рекорд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7346"/>
            <a:ext cx="744014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200" dirty="0" smtClean="0"/>
              <a:t>1.Как </a:t>
            </a:r>
            <a:r>
              <a:rPr lang="ru-RU" sz="2200" dirty="0"/>
              <a:t>называются соревнования велосипедистов и лыжников</a:t>
            </a:r>
            <a:r>
              <a:rPr lang="ru-RU" sz="2200" dirty="0" smtClean="0"/>
              <a:t>? </a:t>
            </a:r>
          </a:p>
          <a:p>
            <a:r>
              <a:rPr lang="ru-RU" sz="2200" dirty="0" smtClean="0"/>
              <a:t>2</a:t>
            </a:r>
            <a:r>
              <a:rPr lang="ru-RU" sz="2200" dirty="0"/>
              <a:t>. Как называются соревнования, куда входят лыжные гонки со стрельбой на огневом рубеже? </a:t>
            </a:r>
            <a:endParaRPr lang="ru-RU" sz="2200" dirty="0" smtClean="0"/>
          </a:p>
          <a:p>
            <a:r>
              <a:rPr lang="ru-RU" sz="2200" dirty="0" smtClean="0"/>
              <a:t>3</a:t>
            </a:r>
            <a:r>
              <a:rPr lang="ru-RU" sz="2200" dirty="0"/>
              <a:t>. Через сколько лет проводятся чемпионаты мира по футболу? </a:t>
            </a:r>
            <a:endParaRPr lang="ru-RU" sz="2200" dirty="0" smtClean="0"/>
          </a:p>
          <a:p>
            <a:r>
              <a:rPr lang="ru-RU" sz="2200" dirty="0" smtClean="0"/>
              <a:t>  </a:t>
            </a:r>
            <a:r>
              <a:rPr lang="ru-RU" sz="2200" dirty="0"/>
              <a:t>4. Как называется покров футбольного поля? </a:t>
            </a:r>
            <a:endParaRPr lang="ru-RU" sz="2200" dirty="0" smtClean="0"/>
          </a:p>
          <a:p>
            <a:r>
              <a:rPr lang="ru-RU" sz="2200" dirty="0" smtClean="0"/>
              <a:t>  </a:t>
            </a:r>
            <a:r>
              <a:rPr lang="ru-RU" sz="2200" dirty="0"/>
              <a:t>5. Какой мяч тяжелее: футбольный, волейбольный, гандбольный или баскетбольный</a:t>
            </a:r>
            <a:r>
              <a:rPr lang="ru-RU" sz="2200" dirty="0" smtClean="0"/>
              <a:t>?</a:t>
            </a:r>
          </a:p>
          <a:p>
            <a:r>
              <a:rPr lang="ru-RU" sz="2200" dirty="0" smtClean="0"/>
              <a:t> 6</a:t>
            </a:r>
            <a:r>
              <a:rPr lang="ru-RU" sz="2200" dirty="0"/>
              <a:t>. Сколько человек входит в состав судейской коллегии? </a:t>
            </a:r>
            <a:endParaRPr lang="ru-RU" sz="2200" dirty="0" smtClean="0"/>
          </a:p>
          <a:p>
            <a:r>
              <a:rPr lang="ru-RU" sz="2200" dirty="0" smtClean="0"/>
              <a:t>7</a:t>
            </a:r>
            <a:r>
              <a:rPr lang="ru-RU" sz="2200" dirty="0"/>
              <a:t>. Наказание в спортивных играх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 8</a:t>
            </a:r>
            <a:r>
              <a:rPr lang="ru-RU" sz="2200" dirty="0"/>
              <a:t>. Палка для игры в городки. </a:t>
            </a:r>
            <a:endParaRPr lang="ru-RU" sz="2200" dirty="0" smtClean="0"/>
          </a:p>
          <a:p>
            <a:r>
              <a:rPr lang="ru-RU" sz="2200" dirty="0" smtClean="0"/>
              <a:t>9</a:t>
            </a:r>
            <a:r>
              <a:rPr lang="ru-RU" sz="2200" dirty="0"/>
              <a:t>. Чем являются слова "Быстрее, выше, сильнее</a:t>
            </a:r>
            <a:r>
              <a:rPr lang="ru-RU" sz="2200" dirty="0" smtClean="0"/>
              <a:t>?"</a:t>
            </a:r>
            <a:endParaRPr lang="ru-RU" sz="2200" dirty="0"/>
          </a:p>
          <a:p>
            <a:r>
              <a:rPr lang="ru-RU" sz="2200" dirty="0"/>
              <a:t>  10. Что стремится установить спортсмен? </a:t>
            </a:r>
          </a:p>
        </p:txBody>
      </p:sp>
    </p:spTree>
    <p:extLst>
      <p:ext uri="{BB962C8B-B14F-4D97-AF65-F5344CB8AC3E}">
        <p14:creationId xmlns:p14="http://schemas.microsoft.com/office/powerpoint/2010/main" xmlns="" val="322790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549275"/>
            <a:ext cx="6719888" cy="6119813"/>
          </a:xfrm>
        </p:spPr>
        <p:txBody>
          <a:bodyPr>
            <a:normAutofit/>
          </a:bodyPr>
          <a:lstStyle/>
          <a:p>
            <a:r>
              <a:rPr lang="ru-RU" sz="2400" dirty="0"/>
              <a:t>11. Спортивный переходящий приз . </a:t>
            </a:r>
            <a:endParaRPr lang="ru-RU" sz="2400" dirty="0" smtClean="0"/>
          </a:p>
          <a:p>
            <a:r>
              <a:rPr lang="ru-RU" sz="2400" dirty="0" smtClean="0"/>
              <a:t>12</a:t>
            </a:r>
            <a:r>
              <a:rPr lang="ru-RU" sz="2400" dirty="0"/>
              <a:t>. В какой игре используется клюшка и </a:t>
            </a:r>
            <a:r>
              <a:rPr lang="ru-RU" sz="2400" dirty="0" smtClean="0"/>
              <a:t>шайба?</a:t>
            </a:r>
          </a:p>
          <a:p>
            <a:r>
              <a:rPr lang="ru-RU" sz="2400" dirty="0" smtClean="0"/>
              <a:t>13</a:t>
            </a:r>
            <a:r>
              <a:rPr lang="ru-RU" sz="2400" dirty="0"/>
              <a:t>. Теннисная площадка. </a:t>
            </a:r>
          </a:p>
          <a:p>
            <a:r>
              <a:rPr lang="ru-RU" sz="2400" dirty="0" smtClean="0"/>
              <a:t>14</a:t>
            </a:r>
            <a:r>
              <a:rPr lang="ru-RU" sz="2400" dirty="0"/>
              <a:t>. Хоккей - шайба, футбол - мяч, бадминтон-... </a:t>
            </a:r>
            <a:endParaRPr lang="ru-RU" sz="2400" dirty="0" smtClean="0"/>
          </a:p>
          <a:p>
            <a:r>
              <a:rPr lang="ru-RU" sz="2400" dirty="0" smtClean="0"/>
              <a:t>15</a:t>
            </a:r>
            <a:r>
              <a:rPr lang="ru-RU" sz="2400" dirty="0"/>
              <a:t>. Она является залогом здоровья </a:t>
            </a:r>
            <a:endParaRPr lang="ru-RU" sz="2400" dirty="0" smtClean="0"/>
          </a:p>
          <a:p>
            <a:r>
              <a:rPr lang="ru-RU" sz="2400" dirty="0" smtClean="0"/>
              <a:t>16</a:t>
            </a:r>
            <a:r>
              <a:rPr lang="ru-RU" sz="2400" dirty="0"/>
              <a:t>. Лучшая тяжесть для любителей утренней зарядки </a:t>
            </a:r>
          </a:p>
          <a:p>
            <a:r>
              <a:rPr lang="ru-RU" sz="2400" dirty="0" smtClean="0"/>
              <a:t>17</a:t>
            </a:r>
            <a:r>
              <a:rPr lang="ru-RU" sz="2400" dirty="0"/>
              <a:t>. Специалист по поднятию тяжестей </a:t>
            </a:r>
            <a:endParaRPr lang="ru-RU" sz="2400" dirty="0" smtClean="0"/>
          </a:p>
          <a:p>
            <a:r>
              <a:rPr lang="ru-RU" sz="2400" dirty="0" smtClean="0"/>
              <a:t>18</a:t>
            </a:r>
            <a:r>
              <a:rPr lang="ru-RU" sz="2400" dirty="0"/>
              <a:t>. Ледовая </a:t>
            </a:r>
            <a:r>
              <a:rPr lang="ru-RU" sz="2400" dirty="0" smtClean="0"/>
              <a:t>площадка</a:t>
            </a:r>
            <a:endParaRPr lang="ru-RU" sz="2400" dirty="0"/>
          </a:p>
          <a:p>
            <a:r>
              <a:rPr lang="ru-RU" sz="2400" dirty="0" smtClean="0"/>
              <a:t>19</a:t>
            </a:r>
            <a:r>
              <a:rPr lang="ru-RU" sz="2400" dirty="0"/>
              <a:t>. Сколько игроков в футбольной </a:t>
            </a:r>
            <a:r>
              <a:rPr lang="ru-RU" sz="2400" dirty="0" smtClean="0"/>
              <a:t>команде?</a:t>
            </a:r>
          </a:p>
          <a:p>
            <a:r>
              <a:rPr lang="ru-RU" sz="2400" dirty="0" smtClean="0"/>
              <a:t>20.Какой </a:t>
            </a:r>
            <a:r>
              <a:rPr lang="ru-RU" sz="2400" dirty="0"/>
              <a:t>вид спорта самый многочисленный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7858125" y="620713"/>
            <a:ext cx="4333875" cy="5903912"/>
          </a:xfrm>
        </p:spPr>
        <p:txBody>
          <a:bodyPr>
            <a:noAutofit/>
          </a:bodyPr>
          <a:lstStyle/>
          <a:p>
            <a:r>
              <a:rPr lang="ru-RU" sz="2400" dirty="0" smtClean="0"/>
              <a:t>Кубок</a:t>
            </a:r>
          </a:p>
          <a:p>
            <a:r>
              <a:rPr lang="ru-RU" sz="2400" dirty="0" smtClean="0"/>
              <a:t>Хоккей</a:t>
            </a:r>
          </a:p>
          <a:p>
            <a:r>
              <a:rPr lang="ru-RU" sz="2400" dirty="0" smtClean="0"/>
              <a:t>Корт</a:t>
            </a:r>
          </a:p>
          <a:p>
            <a:r>
              <a:rPr lang="ru-RU" sz="2400" dirty="0" smtClean="0"/>
              <a:t>Волан</a:t>
            </a:r>
          </a:p>
          <a:p>
            <a:r>
              <a:rPr lang="ru-RU" sz="2400" dirty="0" smtClean="0"/>
              <a:t>Чистота</a:t>
            </a:r>
          </a:p>
          <a:p>
            <a:r>
              <a:rPr lang="ru-RU" sz="2400" dirty="0" smtClean="0"/>
              <a:t>Гантели </a:t>
            </a:r>
          </a:p>
          <a:p>
            <a:r>
              <a:rPr lang="ru-RU" sz="2400" dirty="0" smtClean="0"/>
              <a:t>Штангист</a:t>
            </a:r>
          </a:p>
          <a:p>
            <a:r>
              <a:rPr lang="ru-RU" sz="2400" dirty="0" smtClean="0"/>
              <a:t>Каток </a:t>
            </a:r>
          </a:p>
          <a:p>
            <a:r>
              <a:rPr lang="ru-RU" sz="2400" dirty="0" smtClean="0"/>
              <a:t>11</a:t>
            </a:r>
          </a:p>
          <a:p>
            <a:r>
              <a:rPr lang="ru-RU" sz="2400" dirty="0" smtClean="0"/>
              <a:t>Волейбол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8671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333375"/>
            <a:ext cx="6638925" cy="640873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400" dirty="0"/>
              <a:t>21.Начало пути к финишу. </a:t>
            </a:r>
            <a:endParaRPr lang="ru-RU" sz="2400" dirty="0" smtClean="0"/>
          </a:p>
          <a:p>
            <a:r>
              <a:rPr lang="ru-RU" sz="2400" dirty="0" smtClean="0"/>
              <a:t>22</a:t>
            </a:r>
            <a:r>
              <a:rPr lang="ru-RU" sz="2400" dirty="0"/>
              <a:t>. Чего не надо, если есть сила? </a:t>
            </a:r>
            <a:endParaRPr lang="ru-RU" sz="2400" dirty="0" smtClean="0"/>
          </a:p>
          <a:p>
            <a:r>
              <a:rPr lang="ru-RU" sz="2400" dirty="0" smtClean="0"/>
              <a:t>23</a:t>
            </a:r>
            <a:r>
              <a:rPr lang="ru-RU" sz="2400" dirty="0"/>
              <a:t>. Инструмент спортивного судьи. </a:t>
            </a:r>
            <a:endParaRPr lang="ru-RU" sz="2400" dirty="0" smtClean="0"/>
          </a:p>
          <a:p>
            <a:r>
              <a:rPr lang="ru-RU" sz="2400" dirty="0" smtClean="0"/>
              <a:t>24</a:t>
            </a:r>
            <a:r>
              <a:rPr lang="ru-RU" sz="2400" dirty="0"/>
              <a:t>. Боксерский корт. </a:t>
            </a:r>
            <a:endParaRPr lang="ru-RU" sz="2400" dirty="0" smtClean="0"/>
          </a:p>
          <a:p>
            <a:r>
              <a:rPr lang="ru-RU" sz="2400" dirty="0" smtClean="0"/>
              <a:t>25.Спортивный </a:t>
            </a:r>
            <a:r>
              <a:rPr lang="ru-RU" sz="2400" dirty="0"/>
              <a:t>снаряд , который  перетягивают. </a:t>
            </a:r>
            <a:endParaRPr lang="ru-RU" sz="2400" dirty="0" smtClean="0"/>
          </a:p>
          <a:p>
            <a:r>
              <a:rPr lang="ru-RU" sz="2400" dirty="0" smtClean="0"/>
              <a:t>26</a:t>
            </a:r>
            <a:r>
              <a:rPr lang="ru-RU" sz="2400" dirty="0"/>
              <a:t>. "Бородатый" спортивный снаряд. </a:t>
            </a:r>
            <a:endParaRPr lang="ru-RU" sz="2400" dirty="0" smtClean="0"/>
          </a:p>
          <a:p>
            <a:r>
              <a:rPr lang="ru-RU" sz="2400" dirty="0" smtClean="0"/>
              <a:t>27</a:t>
            </a:r>
            <a:r>
              <a:rPr lang="ru-RU" sz="2400" dirty="0"/>
              <a:t>. Танцор на </a:t>
            </a:r>
            <a:r>
              <a:rPr lang="ru-RU" sz="2400" dirty="0" smtClean="0"/>
              <a:t>льду.</a:t>
            </a:r>
          </a:p>
          <a:p>
            <a:r>
              <a:rPr lang="ru-RU" sz="2400" dirty="0" smtClean="0"/>
              <a:t>28</a:t>
            </a:r>
            <a:r>
              <a:rPr lang="ru-RU" sz="2400" dirty="0"/>
              <a:t>. Спортсмен, который ходит сидя. </a:t>
            </a:r>
          </a:p>
          <a:p>
            <a:r>
              <a:rPr lang="ru-RU" sz="2400" dirty="0" smtClean="0"/>
              <a:t>29</a:t>
            </a:r>
            <a:r>
              <a:rPr lang="ru-RU" sz="2400" dirty="0"/>
              <a:t>. Предки кроссовок. </a:t>
            </a:r>
          </a:p>
          <a:p>
            <a:r>
              <a:rPr lang="ru-RU" sz="2400" dirty="0"/>
              <a:t>30. Её должен взять прыгун.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7953375" y="333375"/>
            <a:ext cx="4238625" cy="619125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Старт</a:t>
            </a:r>
          </a:p>
          <a:p>
            <a:r>
              <a:rPr lang="ru-RU" sz="2400" dirty="0" smtClean="0"/>
              <a:t> Ума</a:t>
            </a:r>
          </a:p>
          <a:p>
            <a:r>
              <a:rPr lang="ru-RU" sz="2400" dirty="0" smtClean="0"/>
              <a:t>Свисток</a:t>
            </a:r>
          </a:p>
          <a:p>
            <a:r>
              <a:rPr lang="ru-RU" sz="2400" dirty="0" smtClean="0"/>
              <a:t>Ринг </a:t>
            </a:r>
          </a:p>
          <a:p>
            <a:r>
              <a:rPr lang="ru-RU" sz="2400" dirty="0" smtClean="0"/>
              <a:t>Канат</a:t>
            </a:r>
          </a:p>
          <a:p>
            <a:r>
              <a:rPr lang="ru-RU" sz="2400" dirty="0" smtClean="0"/>
              <a:t>Козёл</a:t>
            </a:r>
          </a:p>
          <a:p>
            <a:r>
              <a:rPr lang="ru-RU" sz="2400" dirty="0" smtClean="0"/>
              <a:t>Фигурист</a:t>
            </a:r>
          </a:p>
          <a:p>
            <a:r>
              <a:rPr lang="ru-RU" sz="2400" dirty="0" smtClean="0"/>
              <a:t>Шахматист</a:t>
            </a:r>
          </a:p>
          <a:p>
            <a:r>
              <a:rPr lang="ru-RU" sz="2400" dirty="0" smtClean="0"/>
              <a:t>Кеды</a:t>
            </a:r>
          </a:p>
          <a:p>
            <a:r>
              <a:rPr lang="ru-RU" sz="2400" dirty="0" smtClean="0"/>
              <a:t>Высоту 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48230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333375"/>
            <a:ext cx="6734175" cy="6335713"/>
          </a:xfrm>
        </p:spPr>
        <p:txBody>
          <a:bodyPr>
            <a:noAutofit/>
          </a:bodyPr>
          <a:lstStyle/>
          <a:p>
            <a:r>
              <a:rPr lang="ru-RU" sz="2400" dirty="0"/>
              <a:t>31.Как часто проводятся Олимпийские игры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32.Назовите  </a:t>
            </a:r>
            <a:r>
              <a:rPr lang="ru-RU" sz="2400" dirty="0"/>
              <a:t>5 спортивных терминов, начинающихся с буквы «С» ? </a:t>
            </a:r>
          </a:p>
          <a:p>
            <a:r>
              <a:rPr lang="ru-RU" sz="2400" dirty="0"/>
              <a:t>33.Что означает переплетение разноцветных колец в эмблеме олимпийских  игр</a:t>
            </a:r>
            <a:r>
              <a:rPr lang="ru-RU" sz="2400" dirty="0" smtClean="0"/>
              <a:t>?</a:t>
            </a:r>
            <a:endParaRPr lang="ru-RU" sz="2400" dirty="0"/>
          </a:p>
          <a:p>
            <a:r>
              <a:rPr lang="ru-RU" sz="2400" dirty="0" smtClean="0"/>
              <a:t>34. </a:t>
            </a:r>
            <a:r>
              <a:rPr lang="ru-RU" sz="2400" dirty="0"/>
              <a:t>Страна зимних олимпийских игр 2014</a:t>
            </a:r>
            <a:r>
              <a:rPr lang="ru-RU" sz="2400" dirty="0" smtClean="0"/>
              <a:t>?</a:t>
            </a:r>
            <a:r>
              <a:rPr lang="ru-RU" sz="2400" b="1" dirty="0" smtClean="0"/>
              <a:t> </a:t>
            </a:r>
            <a:endParaRPr lang="ru-RU" sz="2400" dirty="0"/>
          </a:p>
          <a:p>
            <a:pPr>
              <a:buNone/>
            </a:pPr>
            <a:endParaRPr lang="ru-RU" sz="2400" dirty="0"/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7488238" y="333375"/>
            <a:ext cx="4703762" cy="64087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 раз в четыре года</a:t>
            </a:r>
          </a:p>
          <a:p>
            <a:r>
              <a:rPr lang="ru-RU" sz="2400" dirty="0" smtClean="0"/>
              <a:t>Стадион, сетка, секундомер, спартакиада, спринт</a:t>
            </a:r>
          </a:p>
          <a:p>
            <a:r>
              <a:rPr lang="ru-RU" sz="2400" dirty="0" smtClean="0"/>
              <a:t>Символ дружбы пяти </a:t>
            </a:r>
            <a:r>
              <a:rPr lang="ru-RU" sz="2400" dirty="0" smtClean="0"/>
              <a:t>континентов</a:t>
            </a:r>
            <a:endParaRPr lang="ru-RU" sz="2400" dirty="0"/>
          </a:p>
          <a:p>
            <a:r>
              <a:rPr lang="ru-RU" sz="2400" dirty="0" smtClean="0"/>
              <a:t>Россия </a:t>
            </a:r>
            <a:endParaRPr lang="ru-RU" sz="2400" dirty="0"/>
          </a:p>
        </p:txBody>
      </p:sp>
      <p:pic>
        <p:nvPicPr>
          <p:cNvPr id="5122" name="Picture 2" descr="http://gifportal.ru/data/smiles/sporta-129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964" y="4725145"/>
            <a:ext cx="2679171" cy="16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981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937" y="-158261"/>
            <a:ext cx="10515600" cy="26780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КОНКУРС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«Я рисую ГТО»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29250" y="2092568"/>
            <a:ext cx="4100973" cy="4100973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bea595dc1fc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33450" y="5583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061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2" y="374754"/>
            <a:ext cx="9908498" cy="24551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марта 2014 года </a:t>
            </a:r>
            <a:r>
              <a:rPr lang="ru-RU" b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России Путин В. В.</a:t>
            </a:r>
            <a:br>
              <a:rPr lang="ru-RU" sz="40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подписал </a:t>
            </a:r>
            <a:r>
              <a:rPr lang="ru-RU" sz="4000" b="1" i="1" dirty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</a:t>
            </a:r>
            <a:br>
              <a:rPr lang="ru-RU" sz="4000" b="1" i="1" dirty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i="1" dirty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возрождении программы </a:t>
            </a:r>
            <a:r>
              <a:rPr lang="ru-RU" sz="40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ГТО.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78618" y="2413416"/>
            <a:ext cx="6505422" cy="4336948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9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514007" y="792554"/>
            <a:ext cx="7570032" cy="5623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0066"/>
                </a:solidFill>
              </a:rPr>
              <a:t>Сдать ГТО совсем непросто,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66"/>
                </a:solidFill>
              </a:rPr>
              <a:t>Ты ловким, сильным должен быть,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66"/>
                </a:solidFill>
              </a:rPr>
              <a:t>Чтоб нормативы победить,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66"/>
                </a:solidFill>
              </a:rPr>
              <a:t>Значок в итоге получить.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66"/>
                </a:solidFill>
              </a:rPr>
              <a:t>Пройдя же все ступени вверх -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66"/>
                </a:solidFill>
              </a:rPr>
              <a:t>Ты будешь верить в свой успех.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66"/>
                </a:solidFill>
              </a:rPr>
              <a:t>И олимпийцем можешь стать,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66"/>
                </a:solidFill>
              </a:rPr>
              <a:t>Медали точно получать!</a:t>
            </a:r>
          </a:p>
          <a:p>
            <a:pPr marL="0" indent="0" algn="ctr">
              <a:buNone/>
            </a:pP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27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20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284813" y="1573967"/>
            <a:ext cx="1146747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 шаблона – Холина Е. М., учитель начальных классов МБОУ «СОШ №50» г. Калуги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Источники для шаблона: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Титульный </a:t>
            </a: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слайд - </a:t>
            </a: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http://player.myshared.ru/763548/data/images/img0.jpg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Фон - </a:t>
            </a: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http://dc727.4shared.com/img/8iMTPlR0/s3/12b20807ce8/business_ppt_background.jpg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Картинки на слайдах: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http://s4.pic4you.ru/y2014/08-13/12216/4543908.png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http://infourok.ru/images/doc/197/225428/hello_html_m642f8344.png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http://orenburg.bezformata.ru/content/image87458766.png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http://infourok.ru/images/doc/198/226036/hello_html_5c71c904.png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http://www.playcast.ru/uploads/2014/03/25/7984879.png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http://pavliv.ucoz.ua/Batkam/99f98b4f.png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http://img0.liveinternet.ru/images/attach/c/2/73/511/73511256_28.png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http://www.59-ka.iptv.by/images/denzdor1.png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http://</a:t>
            </a:r>
            <a:r>
              <a:rPr lang="ru-RU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zmidetsad1.nethouse.ru/static/img/0000/0002/2825/22825864.jf3fcsxouu.W665.png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http://</a:t>
            </a:r>
            <a:r>
              <a:rPr lang="ru-RU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s3.pic4you.ru/allimage/y2014/01-08/12216/4106161-thumb.png</a:t>
            </a: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Источники информации: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https://ru.wikipedia.org/wiki/%D0%93%D0%BE%D1%82%D0%BE%D0%B2_%D0%BA_%D1%82%D1%80%D1%83%D0%B4%D1%83_%D0%B8_%D0%BE%D0%B1%D0%BE%D1%80%D0%BE%D0%BD%D0%B5_%</a:t>
            </a:r>
            <a:r>
              <a:rPr lang="en-US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D0%A1%D0%A1%D0%A1%D0%A0</a:t>
            </a: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http://</a:t>
            </a:r>
            <a:r>
              <a:rPr lang="en-US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www.sportobzor.ru/a-vy-znaete/istoriya-gto-v-sssr.html</a:t>
            </a: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http://www.gto-normy.ru/normy-gto-dlya-shkolnikov</a:t>
            </a:r>
            <a:r>
              <a:rPr lang="en-US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/</a:t>
            </a: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http://gto-normativy.ru/tablica-normativov-gto-2014</a:t>
            </a:r>
            <a:r>
              <a:rPr lang="en-US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/</a:t>
            </a: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http://</a:t>
            </a:r>
            <a:r>
              <a:rPr lang="en-US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olimp.kcbux.ru/Raznoe/gto/ispytaniy/001-isp-beg.html</a:t>
            </a: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Стих - </a:t>
            </a:r>
            <a:r>
              <a:rPr lang="en-US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http://</a:t>
            </a:r>
            <a:r>
              <a:rPr lang="en-US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www.school2-sayansk.narod.ru/gto.htm</a:t>
            </a: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10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1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10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72718" y="389744"/>
            <a:ext cx="7346430" cy="1184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rgbClr val="1A2E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352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329783" y="1705703"/>
            <a:ext cx="11467475" cy="46071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Иллюстрации на слайдах:</a:t>
            </a:r>
            <a:endParaRPr lang="ru-RU" sz="105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Путин В. В. - 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s.newslab.ru/photoalbum/7053/78545.jpg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слайд -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doofsc.sarg.obr55.ru/files/2015/04/KMO_111307_05625_1_t218_103057.jpg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слайд -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dmitrovets.ru/upload/resize_cache/iblock/a00/300_0_1/a0011759eedd819aff2acbd0ce5700c9.jpg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moi-portal.ru/uploads/images/00/00/02/2014/10/24/99296d.jpg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www.odnako.org/i/335_245/blogs/24481/putin-predlozhil-vozrodit-kompleks-gto-1482-24481.jpg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слайд - 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pskov.bezformata.ru/content/image76291972.jpg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glavcom.ua/media/o-00114972-g-00002514.jpg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слайд -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http://stv24.tv/wp-content/uploads/2014/09/%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D0%93%D0%A2%D0%9E_1.jpg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http://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надэм.рф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uploads/2015/06/10/14339306177048753.png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слайд -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olimp.kcbux.ru/Raznoe/gto/ispytaniy/001-isp-beg-001.png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olimp.kcbux.ru/Raznoe/gto/ispytaniy/009-isp-plavonie-001.png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olimp.kcbux.ru/Raznoe/gto/ispytaniy/010-isp-lyju-000.png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olimp.kcbux.ru/Raznoe/gto/ispytaniy/011-isp-strelba-001.png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www.livekuban.ru/upload/iblock/5aa/5aa5dfcfa89dbabdd100a9cfcf13ac9a.jpg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слайд -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s00.yaplakal.com/pics/pics_original/1/3/9/2909931.jpg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www.allfaler.ru/images/stories/Znaks/SSSR/Vedomstvo/Obshestv_Org/GTO/set_gto_1.png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www.allfaler.ru/images/stories/Znaks/SSSR/Vedomstvo/Obshestv_Org/GTO/set_gto_2.png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www.from-ussr.com/images/product_images/popup_images/41_0.jpg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www.allfaler.ru/images/stories/Znaks/SSSR/Vedomstvo/Obshestv_Org/GTO/set_gto_4.png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слайд -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www.gto-normy.ru/wp-content/uploads/2014/09/zolotoy-znachok-gto.png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www.gto-normy.ru/wp-content/uploads/2014/09/serebryanyy-znachok-gto.png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www.gto-normy.ru/wp-content/uploads/2014/09/bronzovyy-znachok-gto.png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слайд -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http://</a:t>
            </a: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www.gkvr.ru/userfiles/Image/Samara/dacha_promo/Deviz_BB.jpg</a:t>
            </a: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72718" y="389744"/>
            <a:ext cx="7346430" cy="1184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rgbClr val="1A2E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216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3073" y="329786"/>
            <a:ext cx="6879001" cy="659566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Что такое ГТО?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715560" y="1379148"/>
            <a:ext cx="4593027" cy="385242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FFFFFF"/>
            </a:extrusion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74754" y="2057400"/>
            <a:ext cx="5111646" cy="3811588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«Готов </a:t>
            </a:r>
            <a:r>
              <a:rPr lang="ru-RU" sz="29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9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труду </a:t>
            </a:r>
            <a:r>
              <a:rPr lang="ru-RU" sz="29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9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обороне» </a:t>
            </a: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(ГТО) —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2800" b="1" dirty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физкультурной </a:t>
            </a:r>
            <a:r>
              <a:rPr lang="ru-RU" sz="2800" b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подготовки, поддерживаемая государством.</a:t>
            </a:r>
            <a:endParaRPr lang="ru-RU" sz="2800" b="1" dirty="0">
              <a:solidFill>
                <a:srgbClr val="0000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6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44577" y="1094282"/>
            <a:ext cx="9563725" cy="4796851"/>
          </a:xfrm>
        </p:spPr>
        <p:txBody>
          <a:bodyPr/>
          <a:lstStyle/>
          <a:p>
            <a:pPr algn="just"/>
            <a:r>
              <a:rPr lang="ru-RU" sz="3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ГТО была принята в 1931 году</a:t>
            </a:r>
            <a:r>
              <a:rPr lang="ru-RU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ГТО состояла </a:t>
            </a:r>
            <a:r>
              <a:rPr lang="ru-RU" sz="3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2 частей</a:t>
            </a:r>
            <a:r>
              <a:rPr lang="ru-RU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/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1133073" y="234887"/>
            <a:ext cx="6879001" cy="689547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История ГТО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4486679"/>
              </p:ext>
            </p:extLst>
          </p:nvPr>
        </p:nvGraphicFramePr>
        <p:xfrm>
          <a:off x="449705" y="2263515"/>
          <a:ext cx="10945126" cy="17388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887184"/>
                <a:gridCol w="4057942"/>
              </a:tblGrid>
              <a:tr h="17388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«Будь готов к труду и обороне СССР» (БГТО) для школьников 1—8-х классов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 возрастные ступени)</a:t>
                      </a:r>
                    </a:p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ГТО для учащихся и населения старше 16 лет (3 ступени).</a:t>
                      </a:r>
                    </a:p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03555" y="4313419"/>
            <a:ext cx="2548328" cy="1911246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11646" y="4313419"/>
            <a:ext cx="2654196" cy="1899646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25605" y="4317159"/>
            <a:ext cx="2592362" cy="1895906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3934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7446" y="2066320"/>
            <a:ext cx="4317166" cy="1364105"/>
          </a:xfrm>
        </p:spPr>
        <p:txBody>
          <a:bodyPr>
            <a:normAutofit/>
          </a:bodyPr>
          <a:lstStyle/>
          <a:p>
            <a:pPr marL="228600" lvl="0" indent="-228600" algn="ctr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Просуществовала </a:t>
            </a:r>
            <a:r>
              <a:rPr lang="ru-RU" sz="3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ГТО до 1993 года.</a:t>
            </a:r>
            <a:endParaRPr lang="ru-RU" sz="3000" dirty="0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133073" y="309838"/>
            <a:ext cx="6879001" cy="689547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История ГТО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1470" y="3788354"/>
            <a:ext cx="1693069" cy="2411057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95433" y="3788353"/>
            <a:ext cx="1739336" cy="2411057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8254580"/>
              </p:ext>
            </p:extLst>
          </p:nvPr>
        </p:nvGraphicFramePr>
        <p:xfrm>
          <a:off x="4490635" y="1296825"/>
          <a:ext cx="5953611" cy="4267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236070"/>
                <a:gridCol w="2717541"/>
              </a:tblGrid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Ступень </a:t>
                      </a:r>
                      <a:endParaRPr lang="ru-RU" sz="2400" b="1" dirty="0">
                        <a:solidFill>
                          <a:srgbClr val="0000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Возраст </a:t>
                      </a:r>
                      <a:endParaRPr lang="ru-RU" sz="2400" b="1" dirty="0">
                        <a:solidFill>
                          <a:srgbClr val="0000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 I ступень —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«Смелые и ловкие»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10—11 и 12—13 лет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 II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 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 — «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Спортивная смена» 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14—15 лет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 III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 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«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Сила и мужество»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16—18 лет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 IV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ступень 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— «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Физическое совершенство»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мужчины 19—28 и 29—39 лет, женщины 19—28 и 29—34 лет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V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 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«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Бодрость и здоровье»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мужчины 40—60 лет, женщины 35—55 лет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008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99803" y="1094282"/>
            <a:ext cx="8334531" cy="4796851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комплекса – </a:t>
            </a:r>
            <a:r>
              <a:rPr lang="ru-RU" sz="3000" b="1" i="1" dirty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увеличение продолжительности жизни населения с помощью систематической физической подготовки</a:t>
            </a:r>
            <a:r>
              <a:rPr lang="ru-RU" sz="3000" b="1" i="1" dirty="0" smtClean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1800" b="1" i="1" dirty="0">
              <a:solidFill>
                <a:srgbClr val="0000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r>
              <a:rPr lang="ru-RU" sz="3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000" b="1" i="1" dirty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массовое внедрение комплекса ГТО, охват системой подготовки всех возрастных групп населения.</a:t>
            </a:r>
            <a:endParaRPr lang="ru-RU" sz="3000" b="1" i="1" dirty="0" smtClean="0">
              <a:solidFill>
                <a:srgbClr val="0000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ctr"/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1133073" y="234887"/>
            <a:ext cx="6879001" cy="689547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ГТО – 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XXI</a:t>
            </a:r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век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514412" y="2128603"/>
            <a:ext cx="3324164" cy="4137286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6944" y="4702209"/>
            <a:ext cx="3558689" cy="135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1514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9901" y="1723869"/>
            <a:ext cx="3642610" cy="4631961"/>
          </a:xfrm>
        </p:spPr>
        <p:txBody>
          <a:bodyPr>
            <a:normAutofit/>
          </a:bodyPr>
          <a:lstStyle/>
          <a:p>
            <a:pPr lvl="0" algn="ctr"/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Принципы: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добровольность </a:t>
            </a:r>
            <a:r>
              <a:rPr lang="ru-RU" sz="2600" b="1" i="1" dirty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медицинский контроль;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учёт </a:t>
            </a:r>
            <a:r>
              <a:rPr lang="ru-RU" sz="2600" b="1" i="1" dirty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местных традиций и особенностей.</a:t>
            </a:r>
            <a:endParaRPr lang="ru-RU" sz="2600" i="1" dirty="0">
              <a:solidFill>
                <a:srgbClr val="000022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8446632"/>
              </p:ext>
            </p:extLst>
          </p:nvPr>
        </p:nvGraphicFramePr>
        <p:xfrm>
          <a:off x="3792510" y="1044355"/>
          <a:ext cx="6655633" cy="4815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54613"/>
                <a:gridCol w="4501020"/>
              </a:tblGrid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 </a:t>
                      </a:r>
                      <a:endParaRPr lang="ru-RU" sz="2400" b="1" dirty="0">
                        <a:solidFill>
                          <a:srgbClr val="0000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 </a:t>
                      </a:r>
                      <a:endParaRPr lang="ru-RU" sz="2400" b="1" dirty="0">
                        <a:solidFill>
                          <a:srgbClr val="0000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000" b="1" baseline="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 —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Мальчики и девочки от 6 до 8 лет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r>
                        <a:rPr lang="en-US" sz="2000" b="1" baseline="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Мальчики и девочки от 9 до 10 лет 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r>
                        <a:rPr lang="en-US" sz="2000" b="1" baseline="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Мальчики и девочки 11 до 12 лет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 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Юноши и девушки от 13 до 15 лет</a:t>
                      </a:r>
                      <a:endParaRPr lang="ru-RU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r>
                        <a:rPr lang="en-US" sz="2000" b="1" baseline="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Юноши и девушки от 16 до 17 лет</a:t>
                      </a:r>
                      <a:endParaRPr lang="ru-RU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  <a:r>
                        <a:rPr lang="en-US" sz="2000" b="1" baseline="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 и женщины от 18 до 29 лет</a:t>
                      </a:r>
                      <a:endParaRPr lang="ru-RU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 и женщины от 30 до 39 лет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 и женщины от 40 до 49 лет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 и женщины от 50 до 59 лет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 и женщины от 60 до 69 лет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 и женщины старше 70 лет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Заголовок 3"/>
          <p:cNvSpPr txBox="1">
            <a:spLocks/>
          </p:cNvSpPr>
          <p:nvPr/>
        </p:nvSpPr>
        <p:spPr>
          <a:xfrm>
            <a:off x="1088103" y="339818"/>
            <a:ext cx="6879001" cy="689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ГТО – 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XXI</a:t>
            </a:r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век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3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0141846"/>
              </p:ext>
            </p:extLst>
          </p:nvPr>
        </p:nvGraphicFramePr>
        <p:xfrm>
          <a:off x="284814" y="989351"/>
          <a:ext cx="10388182" cy="34132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40537"/>
                <a:gridCol w="3204642"/>
                <a:gridCol w="3043003"/>
              </a:tblGrid>
              <a:tr h="5246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Сохранили</a:t>
                      </a:r>
                      <a:endParaRPr lang="ru-RU" sz="2400" dirty="0" smtClean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Добавили</a:t>
                      </a:r>
                      <a:endParaRPr lang="ru-RU" sz="2400" dirty="0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2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подтягивание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отжимание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челночный бег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54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прыжки в длину с разбега или с места толчком двумя ногами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стрельба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рывок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гири массой 16 кг </a:t>
                      </a:r>
                      <a:r>
                        <a:rPr lang="ru-RU" sz="1800" b="1" i="1" baseline="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 18 лет и старше)</a:t>
                      </a:r>
                      <a:endParaRPr lang="ru-RU" sz="1800" b="1" i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54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бег на лыжах или кросс по пересеченной местности (для бесснежных районов страны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метание теннисного мяча на расстояние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наклоны вперёд из положения стоя с прямыми ногами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5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туристский поход на 5-15 км с проверкой туристских навыков, включая ориентирование на местности по карте и компасу, разжигание костра и способы преодоления препятствий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скандинавская ходьба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Заголовок 3"/>
          <p:cNvSpPr txBox="1">
            <a:spLocks/>
          </p:cNvSpPr>
          <p:nvPr/>
        </p:nvSpPr>
        <p:spPr>
          <a:xfrm>
            <a:off x="1133073" y="294848"/>
            <a:ext cx="6879001" cy="689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Виды испытаний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32018" y="5032330"/>
            <a:ext cx="1231800" cy="944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8662" y="4976734"/>
            <a:ext cx="1460207" cy="1282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04363" y="4863072"/>
            <a:ext cx="1407047" cy="1282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56904" y="4863072"/>
            <a:ext cx="1010501" cy="12828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12899" y="4516191"/>
            <a:ext cx="2674301" cy="1976658"/>
          </a:xfrm>
          <a:prstGeom prst="rect">
            <a:avLst/>
          </a:prstGeom>
          <a:ln w="28575">
            <a:solidFill>
              <a:srgbClr val="00006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1870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3843" y="1646440"/>
            <a:ext cx="4487212" cy="5583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прошлом было: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28262" y="2422397"/>
            <a:ext cx="4898374" cy="38115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вида значков: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rgbClr val="000022"/>
                </a:solidFill>
              </a:rPr>
              <a:t>Золотой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rgbClr val="000022"/>
                </a:solidFill>
              </a:rPr>
              <a:t>Серебряный </a:t>
            </a:r>
            <a:endParaRPr lang="ru-RU" sz="3600" b="1" i="1" dirty="0">
              <a:solidFill>
                <a:srgbClr val="000022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133073" y="294848"/>
            <a:ext cx="6879001" cy="689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Значки ГТО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21055" y="3035724"/>
            <a:ext cx="6818232" cy="1214203"/>
          </a:xfrm>
          <a:prstGeom prst="rect">
            <a:avLst/>
          </a:prstGeom>
          <a:ln w="2857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34185" y="4465493"/>
            <a:ext cx="1109272" cy="1090784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3996" y="4465493"/>
            <a:ext cx="1107480" cy="1090784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2015" y="4465493"/>
            <a:ext cx="1230986" cy="1304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23540" y="4455519"/>
            <a:ext cx="1126834" cy="110075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262078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941</Words>
  <Application>Microsoft Office PowerPoint</Application>
  <PresentationFormat>Произвольный</PresentationFormat>
  <Paragraphs>230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Всероссийский урок</vt:lpstr>
      <vt:lpstr>24 марта 2014 года  президент России Путин В. В.  подписал указ  о возрождении программы ГТО. </vt:lpstr>
      <vt:lpstr>Что такое ГТО?</vt:lpstr>
      <vt:lpstr>История ГТО</vt:lpstr>
      <vt:lpstr>История ГТО</vt:lpstr>
      <vt:lpstr>ГТО – XXI век</vt:lpstr>
      <vt:lpstr>Слайд 7</vt:lpstr>
      <vt:lpstr>Слайд 8</vt:lpstr>
      <vt:lpstr>В прошлом было:</vt:lpstr>
      <vt:lpstr>Сейчас в России:</vt:lpstr>
      <vt:lpstr>Слайд 11</vt:lpstr>
      <vt:lpstr>Слайд 12</vt:lpstr>
      <vt:lpstr>Слайд 13</vt:lpstr>
      <vt:lpstr>Слайд 14</vt:lpstr>
      <vt:lpstr>Викторина о спорте. </vt:lpstr>
      <vt:lpstr>Слайд 16</vt:lpstr>
      <vt:lpstr>Слайд 17</vt:lpstr>
      <vt:lpstr>Слайд 18</vt:lpstr>
      <vt:lpstr>ТВОРЧЕСКИЙ КОНКУРС «Я рисую ГТО»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Елена</dc:creator>
  <cp:lastModifiedBy>Asus</cp:lastModifiedBy>
  <cp:revision>75</cp:revision>
  <dcterms:created xsi:type="dcterms:W3CDTF">2015-07-21T14:25:44Z</dcterms:created>
  <dcterms:modified xsi:type="dcterms:W3CDTF">2015-08-31T17:59:34Z</dcterms:modified>
</cp:coreProperties>
</file>