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5" r:id="rId4"/>
    <p:sldId id="263" r:id="rId5"/>
    <p:sldId id="264" r:id="rId6"/>
    <p:sldId id="265" r:id="rId7"/>
    <p:sldId id="266" r:id="rId8"/>
    <p:sldId id="270" r:id="rId9"/>
    <p:sldId id="277" r:id="rId10"/>
    <p:sldId id="268" r:id="rId11"/>
    <p:sldId id="271" r:id="rId12"/>
    <p:sldId id="285" r:id="rId13"/>
    <p:sldId id="283" r:id="rId14"/>
    <p:sldId id="284" r:id="rId15"/>
    <p:sldId id="272" r:id="rId16"/>
    <p:sldId id="273" r:id="rId17"/>
    <p:sldId id="278" r:id="rId18"/>
    <p:sldId id="279" r:id="rId19"/>
    <p:sldId id="280" r:id="rId20"/>
    <p:sldId id="281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603"/>
    <a:srgbClr val="CC9900"/>
    <a:srgbClr val="993300"/>
    <a:srgbClr val="CC3300"/>
    <a:srgbClr val="969696"/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1" autoAdjust="0"/>
    <p:restoredTop sz="90929"/>
  </p:normalViewPr>
  <p:slideViewPr>
    <p:cSldViewPr>
      <p:cViewPr varScale="1">
        <p:scale>
          <a:sx n="47" d="100"/>
          <a:sy n="47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C878F-60DD-46B2-8B83-A27E5CB3211B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3011-FACC-437F-84B4-EFAD3C763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23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3011-FACC-437F-84B4-EFAD3C7632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3011-FACC-437F-84B4-EFAD3C7632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3011-FACC-437F-84B4-EFAD3C76322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685800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80772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D45B50-3655-4D42-9C0B-39A67D881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36B5-D6E7-4E62-8AAE-C77EC94AE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B825E-8D97-49CC-B91D-A954DD69A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F28E6-3073-4482-947D-8EC4FF49B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31919-C50B-43B9-83C8-05573C070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838200"/>
            <a:ext cx="3657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1375-715D-406D-AF88-C2C9D9C84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0445E-2483-46A2-9880-C671B8DB6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E6F4-E744-47DC-BCF4-D8AF7F11F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F937D-6B15-4AEC-86BB-C21B7193C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8F1E-6753-49CA-8139-E31286430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12E4E-848A-4F98-837D-F235A127E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838200"/>
            <a:ext cx="746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70E48DA8-16FF-4349-BBD3-1377E7A967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pperplate Gothic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D360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D360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D360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D360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D360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6"/>
            <a:ext cx="8358246" cy="7143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Черноковская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структурное подразделение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Черноковский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«Ласточка»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285860"/>
            <a:ext cx="8501122" cy="4572032"/>
          </a:xfrm>
        </p:spPr>
        <p:txBody>
          <a:bodyPr/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 «ОСЕНЬ»</a:t>
            </a:r>
          </a:p>
          <a:p>
            <a:pPr algn="r"/>
            <a:r>
              <a:rPr lang="ru-RU" sz="2400" dirty="0" smtClean="0"/>
              <a:t>Воспитатель</a:t>
            </a:r>
            <a:r>
              <a:rPr lang="ru-RU" sz="2400" dirty="0"/>
              <a:t>: Рогозинникова </a:t>
            </a:r>
            <a:endParaRPr lang="ru-RU" sz="2400" dirty="0" smtClean="0"/>
          </a:p>
          <a:p>
            <a:pPr algn="r"/>
            <a:r>
              <a:rPr lang="ru-RU" sz="2400" dirty="0" smtClean="0"/>
              <a:t>Вера </a:t>
            </a:r>
            <a:r>
              <a:rPr lang="ru-RU" sz="2400" dirty="0"/>
              <a:t>Александровна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14" y="4214818"/>
            <a:ext cx="3357586" cy="1928802"/>
          </a:xfrm>
          <a:prstGeom prst="rect">
            <a:avLst/>
          </a:prstGeom>
          <a:noFill/>
        </p:spPr>
      </p:pic>
      <p:pic>
        <p:nvPicPr>
          <p:cNvPr id="2055" name="Picture 7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19117"/>
            <a:ext cx="3214686" cy="2055315"/>
          </a:xfrm>
          <a:prstGeom prst="rect">
            <a:avLst/>
          </a:prstGeom>
          <a:noFill/>
        </p:spPr>
      </p:pic>
      <p:pic>
        <p:nvPicPr>
          <p:cNvPr id="205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26772"/>
            <a:ext cx="1571636" cy="139699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94" y="1917697"/>
            <a:ext cx="15668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19992"/>
            <a:ext cx="15668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15400" cy="1656184"/>
          </a:xfrm>
        </p:spPr>
        <p:txBody>
          <a:bodyPr/>
          <a:lstStyle/>
          <a:p>
            <a:pPr algn="ctr"/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Наблюдения </a:t>
            </a:r>
            <a:r>
              <a:rPr lang="ru-RU" sz="2800" dirty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с детьми на прогулке: за ветром ,за </a:t>
            </a:r>
            <a:r>
              <a:rPr lang="ru-RU" sz="2800" dirty="0" smtClean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небом, за </a:t>
            </a:r>
            <a:r>
              <a:rPr lang="ru-RU" sz="2800" dirty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сезонными изменениями в </a:t>
            </a:r>
            <a:r>
              <a:rPr lang="ru-RU" sz="2800" dirty="0" smtClean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природе; за </a:t>
            </a:r>
            <a:r>
              <a:rPr lang="ru-RU" sz="2800" dirty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листопадом ; </a:t>
            </a:r>
            <a:r>
              <a:rPr lang="ru-RU" sz="2800" dirty="0" smtClean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 и осенним </a:t>
            </a:r>
            <a:r>
              <a:rPr lang="ru-RU" sz="2800" dirty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  <a:t>дождём .</a:t>
            </a:r>
            <a:br>
              <a:rPr lang="ru-RU" sz="2800" dirty="0">
                <a:solidFill>
                  <a:srgbClr val="5D3603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5D3603"/>
              </a:solidFill>
            </a:endParaRPr>
          </a:p>
        </p:txBody>
      </p:sp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917654">
            <a:off x="7746622" y="1274679"/>
            <a:ext cx="1571636" cy="1396990"/>
          </a:xfrm>
          <a:prstGeom prst="rect">
            <a:avLst/>
          </a:prstGeom>
          <a:noFill/>
        </p:spPr>
      </p:pic>
      <p:pic>
        <p:nvPicPr>
          <p:cNvPr id="8" name="Picture 2" descr="C:\Users\Арсенал\Desktop\фото осень дс\IMG_05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3992"/>
            <a:ext cx="3672408" cy="4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рсенал\Desktop\фото осень дс\IMG_0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816424" cy="40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48680"/>
            <a:ext cx="8915400" cy="144016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5D3603"/>
                </a:solidFill>
              </a:rPr>
              <a:t>Игровая деятельность:</a:t>
            </a:r>
            <a:br>
              <a:rPr lang="ru-RU" sz="2800" dirty="0">
                <a:solidFill>
                  <a:srgbClr val="5D3603"/>
                </a:solidFill>
              </a:rPr>
            </a:br>
            <a:r>
              <a:rPr lang="ru-RU" sz="2800" dirty="0">
                <a:solidFill>
                  <a:srgbClr val="5D3603"/>
                </a:solidFill>
              </a:rPr>
              <a:t>дидактические, подвижные, пальчиковые игры:</a:t>
            </a:r>
            <a: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5D3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71556" y="5484817"/>
            <a:ext cx="1571636" cy="1396990"/>
          </a:xfrm>
          <a:prstGeom prst="rect">
            <a:avLst/>
          </a:prstGeom>
          <a:noFill/>
        </p:spPr>
      </p:pic>
      <p:pic>
        <p:nvPicPr>
          <p:cNvPr id="8" name="Picture 2" descr="C:\Users\Арсенал\Desktop\фото осень дс\IMG_05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64" y="2060847"/>
            <a:ext cx="3876712" cy="34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Арсенал\Desktop\фото осень дс\IMG_04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7"/>
            <a:ext cx="3888432" cy="34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20581" y="5526407"/>
            <a:ext cx="1571636" cy="1396990"/>
          </a:xfrm>
          <a:prstGeom prst="rect">
            <a:avLst/>
          </a:prstGeom>
          <a:noFill/>
        </p:spPr>
      </p:pic>
      <p:pic>
        <p:nvPicPr>
          <p:cNvPr id="11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50637" y="5526406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Конструирование «Огород»</a:t>
            </a:r>
            <a:endParaRPr lang="ru-RU" dirty="0"/>
          </a:p>
        </p:txBody>
      </p:sp>
      <p:pic>
        <p:nvPicPr>
          <p:cNvPr id="3074" name="Picture 2" descr="C:\Users\User\Desktop\IMG_05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67944" cy="3378747"/>
          </a:xfrm>
          <a:prstGeom prst="rect">
            <a:avLst/>
          </a:prstGeom>
          <a:noFill/>
        </p:spPr>
      </p:pic>
      <p:pic>
        <p:nvPicPr>
          <p:cNvPr id="5" name="Picture 3" descr="C:\Users\User\Desktop\IMG_0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0519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767">
            <a:off x="5316660" y="35723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Эксперимент «Тайны дождя»</a:t>
            </a:r>
            <a:endParaRPr lang="ru-RU" dirty="0"/>
          </a:p>
        </p:txBody>
      </p:sp>
      <p:pic>
        <p:nvPicPr>
          <p:cNvPr id="1026" name="Picture 2" descr="C:\Users\User\Desktop\IMG_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176464" cy="3384376"/>
          </a:xfrm>
          <a:prstGeom prst="rect">
            <a:avLst/>
          </a:prstGeom>
          <a:noFill/>
        </p:spPr>
      </p:pic>
      <p:pic>
        <p:nvPicPr>
          <p:cNvPr id="6" name="Picture 4" descr="C:\Users\User\Desktop\IMG_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195936" cy="36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7938177" y="102501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6281993" y="579173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7794161" y="1155238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6930065" y="1299254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6209986" y="1803309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34104">
            <a:off x="5129866" y="1443270"/>
            <a:ext cx="7200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9534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br>
              <a:rPr lang="ru-RU" sz="32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«Морковка для зайчика», «Вишенка»</a:t>
            </a:r>
            <a:endParaRPr lang="ru-RU" sz="3200" b="1" dirty="0">
              <a:solidFill>
                <a:srgbClr val="5D3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62145">
            <a:off x="5885969" y="5440277"/>
            <a:ext cx="1571636" cy="1396990"/>
          </a:xfrm>
          <a:prstGeom prst="rect">
            <a:avLst/>
          </a:prstGeom>
          <a:noFill/>
        </p:spPr>
      </p:pic>
      <p:pic>
        <p:nvPicPr>
          <p:cNvPr id="9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39400">
            <a:off x="1428728" y="5385915"/>
            <a:ext cx="1571636" cy="1396990"/>
          </a:xfrm>
          <a:prstGeom prst="rect">
            <a:avLst/>
          </a:prstGeom>
          <a:noFill/>
        </p:spPr>
      </p:pic>
      <p:pic>
        <p:nvPicPr>
          <p:cNvPr id="11" name="Picture 2" descr="C:\Users\Арсенал\Desktop\фото осень дс\IMG_05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12777"/>
            <a:ext cx="4004641" cy="40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рсенал\Desktop\фото осень дс\IMG_0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038050" cy="42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35253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нетрадиционной техникой рисования пальчиком «листопад»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08054"/>
            <a:ext cx="1571636" cy="1396990"/>
          </a:xfrm>
          <a:prstGeom prst="rect">
            <a:avLst/>
          </a:prstGeom>
          <a:noFill/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14950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2" descr="C:\Users\Арсенал\Desktop\фото осень дс\IMG_058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44416" cy="3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рсенал\Desktop\фото осень дс\IMG_0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556793"/>
            <a:ext cx="3941960" cy="34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158" y="5208054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4664"/>
            <a:ext cx="8915400" cy="3240360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rgbClr val="5D36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br>
              <a:rPr lang="ru-RU" u="sng" dirty="0" smtClean="0">
                <a:solidFill>
                  <a:srgbClr val="5D36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5D3603"/>
                </a:solidFill>
                <a:latin typeface="+mn-lt"/>
              </a:rPr>
              <a:t>Выставка поделок, выполненных родителями с детьми дома.</a:t>
            </a:r>
            <a:br>
              <a:rPr lang="ru-RU" sz="2400" dirty="0" smtClean="0">
                <a:solidFill>
                  <a:srgbClr val="5D3603"/>
                </a:solidFill>
                <a:latin typeface="+mn-lt"/>
              </a:rPr>
            </a:br>
            <a:r>
              <a:rPr lang="ru-RU" sz="2400" dirty="0" smtClean="0">
                <a:solidFill>
                  <a:srgbClr val="5D3603"/>
                </a:solidFill>
                <a:latin typeface="+mn-lt"/>
              </a:rPr>
              <a:t>Выставка рисунков «Осень на дворе», выполненных родителями с детьми дома.</a:t>
            </a:r>
            <a:br>
              <a:rPr lang="ru-RU" sz="2400" dirty="0" smtClean="0">
                <a:solidFill>
                  <a:srgbClr val="5D3603"/>
                </a:solidFill>
                <a:latin typeface="+mn-lt"/>
              </a:rPr>
            </a:br>
            <a:r>
              <a:rPr lang="ru-RU" sz="2400" dirty="0" smtClean="0">
                <a:solidFill>
                  <a:srgbClr val="5D3603"/>
                </a:solidFill>
                <a:latin typeface="+mn-lt"/>
              </a:rPr>
              <a:t>Коллективная работа Коллаж «Осеннее дерево».</a:t>
            </a:r>
            <a:br>
              <a:rPr lang="ru-RU" sz="2400" dirty="0" smtClean="0">
                <a:solidFill>
                  <a:srgbClr val="5D3603"/>
                </a:solidFill>
                <a:latin typeface="+mn-lt"/>
              </a:rPr>
            </a:br>
            <a:r>
              <a:rPr lang="ru-RU" sz="2400" dirty="0" smtClean="0">
                <a:solidFill>
                  <a:srgbClr val="5D3603"/>
                </a:solidFill>
                <a:latin typeface="+mn-lt"/>
              </a:rPr>
              <a:t>Коллективная работа «Елочки в лесу».</a:t>
            </a:r>
            <a:br>
              <a:rPr lang="ru-RU" sz="2400" dirty="0" smtClean="0">
                <a:solidFill>
                  <a:srgbClr val="5D3603"/>
                </a:solidFill>
                <a:latin typeface="+mn-lt"/>
              </a:rPr>
            </a:br>
            <a:r>
              <a:rPr lang="ru-RU" sz="2400" dirty="0" smtClean="0">
                <a:solidFill>
                  <a:srgbClr val="5D3603"/>
                </a:solidFill>
                <a:latin typeface="+mn-lt"/>
              </a:rPr>
              <a:t>Осенний праздник «У осени в гостях».</a:t>
            </a:r>
            <a:br>
              <a:rPr lang="ru-RU" sz="2400" dirty="0" smtClean="0">
                <a:solidFill>
                  <a:srgbClr val="5D3603"/>
                </a:solidFill>
                <a:latin typeface="+mn-lt"/>
              </a:rPr>
            </a:br>
            <a:endParaRPr lang="ru-RU" sz="2400" dirty="0">
              <a:solidFill>
                <a:srgbClr val="5D3603"/>
              </a:solidFill>
              <a:latin typeface="+mn-lt"/>
            </a:endParaRPr>
          </a:p>
        </p:txBody>
      </p:sp>
      <p:pic>
        <p:nvPicPr>
          <p:cNvPr id="3074" name="Picture 2" descr="C:\Users\Арсенал\Desktop\фото к презент осень\IMG_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816424" cy="282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сенал\Desktop\IMG_0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79912" cy="291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58525">
            <a:off x="7096204" y="1834746"/>
            <a:ext cx="1571636" cy="13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4685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5D36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«Осеннее дерево»</a:t>
            </a:r>
            <a:endParaRPr lang="ru-RU" dirty="0">
              <a:solidFill>
                <a:srgbClr val="5D36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Арсенал\Desktop\фото осень дс\IMG_0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62592"/>
            <a:ext cx="4176464" cy="37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58525">
            <a:off x="611560" y="5208054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07683">
            <a:off x="6516216" y="692696"/>
            <a:ext cx="1571636" cy="13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101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480592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с детьми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Елочки в осеннем лесу»</a:t>
            </a:r>
          </a:p>
        </p:txBody>
      </p:sp>
      <p:pic>
        <p:nvPicPr>
          <p:cNvPr id="4" name="Picture 2" descr="C:\Users\Арсенал\Desktop\фото осень дс\IMG_0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1190"/>
            <a:ext cx="3888432" cy="326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рсенал\Desktop\фото осень дс\IMG_05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259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11847">
            <a:off x="6516215" y="1441356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62135">
            <a:off x="1881863" y="4958860"/>
            <a:ext cx="1571636" cy="13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8166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357165"/>
            <a:ext cx="8358246" cy="4913345"/>
          </a:xfrm>
        </p:spPr>
        <p:txBody>
          <a:bodyPr/>
          <a:lstStyle/>
          <a:p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332656"/>
            <a:ext cx="8501122" cy="5525236"/>
          </a:xfrm>
        </p:spPr>
        <p:txBody>
          <a:bodyPr/>
          <a:lstStyle/>
          <a:p>
            <a:pPr algn="l"/>
            <a:r>
              <a:rPr lang="ru-RU" b="1" u="sng" dirty="0"/>
              <a:t>Тип проекта: </a:t>
            </a:r>
            <a:r>
              <a:rPr lang="ru-RU" b="1" dirty="0"/>
              <a:t> познавательно-творческий</a:t>
            </a:r>
            <a:br>
              <a:rPr lang="ru-RU" b="1" dirty="0"/>
            </a:br>
            <a:r>
              <a:rPr lang="ru-RU" b="1" u="sng" dirty="0"/>
              <a:t>Классификация:</a:t>
            </a:r>
            <a:r>
              <a:rPr lang="ru-RU" b="1" dirty="0"/>
              <a:t> краткосрочный (1месяц) </a:t>
            </a:r>
            <a:br>
              <a:rPr lang="ru-RU" b="1" dirty="0"/>
            </a:br>
            <a:r>
              <a:rPr lang="ru-RU" b="1" u="sng" dirty="0"/>
              <a:t>Состав участников: </a:t>
            </a:r>
            <a:r>
              <a:rPr lang="ru-RU" b="1" dirty="0"/>
              <a:t>групповой</a:t>
            </a:r>
            <a:br>
              <a:rPr lang="ru-RU" b="1" dirty="0"/>
            </a:br>
            <a:r>
              <a:rPr lang="ru-RU" b="1" u="sng" dirty="0"/>
              <a:t>Участники проекта:</a:t>
            </a:r>
            <a:r>
              <a:rPr lang="ru-RU" b="1" dirty="0"/>
              <a:t> дети младшей группы «Малышок</a:t>
            </a:r>
            <a:r>
              <a:rPr lang="ru-RU" b="1" dirty="0" smtClean="0"/>
              <a:t>», родители</a:t>
            </a:r>
            <a:r>
              <a:rPr lang="ru-RU" b="1" dirty="0"/>
              <a:t>, воспитатель группы Рогозинникова В.А., музыкальный руководитель Быкова Н.В.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96340">
            <a:off x="5800086" y="3789040"/>
            <a:ext cx="3357586" cy="1928802"/>
          </a:xfrm>
          <a:prstGeom prst="rect">
            <a:avLst/>
          </a:prstGeom>
          <a:noFill/>
        </p:spPr>
      </p:pic>
      <p:pic>
        <p:nvPicPr>
          <p:cNvPr id="2055" name="Picture 7" descr="Z:\newtek\_backgrounds_1.02\Tim\powerpoint templates\21-40\autumn_myst\elements\le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46717">
            <a:off x="141850" y="4171342"/>
            <a:ext cx="3214686" cy="2055315"/>
          </a:xfrm>
          <a:prstGeom prst="rect">
            <a:avLst/>
          </a:prstGeom>
          <a:noFill/>
        </p:spPr>
      </p:pic>
      <p:pic>
        <p:nvPicPr>
          <p:cNvPr id="205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54946"/>
            <a:ext cx="1571636" cy="13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4263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04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5D3603"/>
                </a:solidFill>
              </a:rPr>
              <a:t>Осенний праздник </a:t>
            </a:r>
            <a:br>
              <a:rPr lang="ru-RU" dirty="0" smtClean="0">
                <a:solidFill>
                  <a:srgbClr val="5D3603"/>
                </a:solidFill>
              </a:rPr>
            </a:br>
            <a:r>
              <a:rPr lang="ru-RU" dirty="0" smtClean="0">
                <a:solidFill>
                  <a:srgbClr val="5D3603"/>
                </a:solidFill>
              </a:rPr>
              <a:t>«У осени в гостях»</a:t>
            </a:r>
            <a:endParaRPr lang="ru-RU" dirty="0">
              <a:solidFill>
                <a:srgbClr val="5D3603"/>
              </a:solidFill>
            </a:endParaRPr>
          </a:p>
        </p:txBody>
      </p:sp>
      <p:pic>
        <p:nvPicPr>
          <p:cNvPr id="1026" name="Picture 2" descr="C:\Users\Арсенал\Desktop\фото к презент осень\IMG_1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5283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рсенал\Desktop\фото к презент осень\IMG_1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9748" y="1412776"/>
            <a:ext cx="38347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сенал\Desktop\IMG_0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33056"/>
            <a:ext cx="47720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282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281758"/>
          </a:xfrm>
        </p:spPr>
        <p:txBody>
          <a:bodyPr/>
          <a:lstStyle/>
          <a:p>
            <a:pPr algn="ctr"/>
            <a:r>
              <a:rPr lang="ru-RU" sz="6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ригинал - Схема вышивки &quot;ЕЖИК С ЯБЛОКАМИ&quot; - Схемы вышивки -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929222" cy="3286148"/>
          </a:xfrm>
          <a:prstGeom prst="rect">
            <a:avLst/>
          </a:prstGeom>
          <a:noFill/>
        </p:spPr>
      </p:pic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429132"/>
            <a:ext cx="1571636" cy="1396990"/>
          </a:xfrm>
          <a:prstGeom prst="rect">
            <a:avLst/>
          </a:prstGeom>
          <a:noFill/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286388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Цель: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077200" cy="475252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Формирование </a:t>
            </a:r>
            <a:r>
              <a:rPr lang="ru-RU" dirty="0"/>
              <a:t>элементарных представлений об осени (сезонные изменения в природе, одежде лю­дей, на участке детского сада); первичных пред­ставлений о сборе урожая, о некоторых овощах, фруктах, ягодах, грибах. Воспитывать бережное отношение к природе.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509375">
            <a:off x="467544" y="5085184"/>
            <a:ext cx="1571636" cy="1396990"/>
          </a:xfrm>
          <a:prstGeom prst="rect">
            <a:avLst/>
          </a:prstGeom>
          <a:noFill/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7829">
            <a:off x="3995936" y="4844729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10552">
            <a:off x="6948264" y="4740293"/>
            <a:ext cx="1571636" cy="139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2081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315746" cy="6096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838200"/>
            <a:ext cx="8380040" cy="5486400"/>
          </a:xfrm>
        </p:spPr>
        <p:txBody>
          <a:bodyPr/>
          <a:lstStyle/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элементарные представление об осени, как времени года.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с осенним явлением природы – листопадом;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Вызывать интерес к исследованию природы родного края.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детей рассматривать иллюстрации, понимать их сюжет, отвечать на вопросы воспитателя.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Расширять представления детей о материалах для продуктивной деятельности при помощи которых можно выражать увиденное и обследованное.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Побуждать детей выражать свои чувства и эмоции при помощи активной речи, постепенно отходя от мимики и жестов.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умение ритмично наносить пятна, мазки (опадают листья с деревьев); развивать эстетическое восприятие.</a:t>
            </a:r>
          </a:p>
          <a:p>
            <a:pPr lvl="0" defTabSz="457200" fontAlgn="auto">
              <a:spcAft>
                <a:spcPts val="600"/>
              </a:spcAft>
              <a:buClr>
                <a:srgbClr val="FF9000"/>
              </a:buClr>
              <a:buFont typeface="Wingdings 2" charset="2"/>
              <a:buChar char=""/>
            </a:pPr>
            <a:r>
              <a: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знания об одежде осенью</a:t>
            </a: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143512"/>
            <a:ext cx="1571636" cy="1396990"/>
          </a:xfrm>
          <a:prstGeom prst="rect">
            <a:avLst/>
          </a:prstGeom>
          <a:noFill/>
        </p:spPr>
      </p:pic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270511"/>
            <a:ext cx="1571636" cy="1396990"/>
          </a:xfrm>
          <a:prstGeom prst="rect">
            <a:avLst/>
          </a:prstGeom>
          <a:noFill/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286388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18074" cy="1872208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для родителей: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Содействовать расширению представлений ребенка об осени</a:t>
            </a:r>
            <a:endParaRPr lang="ru-RU" sz="3200" dirty="0">
              <a:solidFill>
                <a:srgbClr val="5D3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54222"/>
            <a:ext cx="8215064" cy="2960728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для родителей: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Оформить родительский уголок по теме «Осень»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Предложить рекомендации по организации наблюдений изменений в природе.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Предложить родителям игры на природе.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00636"/>
            <a:ext cx="1571636" cy="1396990"/>
          </a:xfrm>
          <a:prstGeom prst="rect">
            <a:avLst/>
          </a:prstGeom>
          <a:noFill/>
        </p:spPr>
      </p:pic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121927"/>
            <a:ext cx="1571636" cy="1396990"/>
          </a:xfrm>
          <a:prstGeom prst="rect">
            <a:avLst/>
          </a:prstGeom>
          <a:noFill/>
        </p:spPr>
      </p:pic>
      <p:pic>
        <p:nvPicPr>
          <p:cNvPr id="6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210" y="4423432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32848" cy="10081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+mn-lt"/>
              </a:rPr>
              <a:t>Актуальность проекта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196752"/>
            <a:ext cx="7632848" cy="51278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В наше время все чаще ставится вопрос об охране окружающей среды, которая нас окружает. Одна из важнейших задач для нашего общества прививать любовь и уважение к родной природе с самого раннего детства. Поэтому мы, взрослые, должны помочь малышам увидеть мир природы, который нас окружает в жизни, и научить ребенка беречь ее.</a:t>
            </a:r>
            <a:endParaRPr lang="ru-RU" dirty="0"/>
          </a:p>
        </p:txBody>
      </p:sp>
      <p:pic>
        <p:nvPicPr>
          <p:cNvPr id="3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69541">
            <a:off x="7371710" y="5138058"/>
            <a:ext cx="1571636" cy="1396990"/>
          </a:xfrm>
          <a:prstGeom prst="rect">
            <a:avLst/>
          </a:prstGeom>
          <a:noFill/>
        </p:spPr>
      </p:pic>
      <p:pic>
        <p:nvPicPr>
          <p:cNvPr id="5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13335">
            <a:off x="323528" y="5478795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32656"/>
            <a:ext cx="8596064" cy="216024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этап: подготовительный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постановка цели, задач, подбор методической литературы, подбор художественной литературы, оформление группы, обогащение развивающей среды, подбор игр и изготовление атрибутов, дидактических игр, привлечение родителей для реализации проекта.</a:t>
            </a:r>
            <a:endParaRPr lang="ru-RU" sz="2000" b="0" dirty="0">
              <a:solidFill>
                <a:srgbClr val="5D3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5602">
            <a:off x="7418084" y="404664"/>
            <a:ext cx="1571636" cy="1396990"/>
          </a:xfrm>
          <a:prstGeom prst="rect">
            <a:avLst/>
          </a:prstGeom>
          <a:noFill/>
        </p:spPr>
      </p:pic>
      <p:pic>
        <p:nvPicPr>
          <p:cNvPr id="7" name="Picture 2" descr="C:\Users\Арсенал\Desktop\фото осень дс\IMG_04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8421"/>
            <a:ext cx="3528392" cy="352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рсенал\Desktop\фото осень дс\IMG_0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14264"/>
            <a:ext cx="3600400" cy="35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229600" cy="223224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этап: Реализация проекта.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Теоретическая часть: </a:t>
            </a:r>
            <a:r>
              <a:rPr lang="ru-RU" sz="24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составление перспективного плана, разработка конспектов и сценариев мероприятий.</a:t>
            </a:r>
            <a:br>
              <a:rPr lang="ru-RU" sz="24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3400" y="2420888"/>
            <a:ext cx="8077200" cy="3528392"/>
          </a:xfrm>
        </p:spPr>
        <p:txBody>
          <a:bodyPr/>
          <a:lstStyle/>
          <a:p>
            <a:pPr algn="l"/>
            <a:r>
              <a:rPr lang="ru-RU" sz="2800" b="1" u="sng" dirty="0">
                <a:latin typeface="Times New Roman" pitchFamily="18" charset="0"/>
                <a:ea typeface="+mj-ea"/>
                <a:cs typeface="Times New Roman" pitchFamily="18" charset="0"/>
              </a:rPr>
              <a:t>Практическая часть:</a:t>
            </a:r>
            <a:br>
              <a:rPr lang="ru-RU" sz="2800" b="1" u="sng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lang="ru-RU" sz="2000" b="1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нод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по экологическому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воспитанию.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связь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с другими видами деятельности:</a:t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игровая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; продуктивная 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(рисование, лепка);</a:t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познавательная;</a:t>
            </a:r>
            <a:b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коммуникативная (беседа, чтение художественной литературы, речевое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развитие).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1407">
            <a:off x="179512" y="5229200"/>
            <a:ext cx="1571636" cy="1396990"/>
          </a:xfrm>
          <a:prstGeom prst="rect">
            <a:avLst/>
          </a:prstGeom>
          <a:noFill/>
        </p:spPr>
      </p:pic>
      <p:pic>
        <p:nvPicPr>
          <p:cNvPr id="8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7289">
            <a:off x="7339702" y="4869160"/>
            <a:ext cx="1571636" cy="1396990"/>
          </a:xfrm>
          <a:prstGeom prst="rect">
            <a:avLst/>
          </a:prstGeom>
          <a:noFill/>
        </p:spPr>
      </p:pic>
      <p:pic>
        <p:nvPicPr>
          <p:cNvPr id="13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675">
            <a:off x="3851920" y="5227942"/>
            <a:ext cx="1571636" cy="1396990"/>
          </a:xfrm>
          <a:prstGeom prst="rect">
            <a:avLst/>
          </a:prstGeom>
          <a:noFill/>
        </p:spPr>
      </p:pic>
      <p:pic>
        <p:nvPicPr>
          <p:cNvPr id="14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93686">
            <a:off x="7463174" y="2564904"/>
            <a:ext cx="1571636" cy="13969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4664"/>
            <a:ext cx="8915400" cy="10081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5D3603"/>
                </a:solidFill>
                <a:latin typeface="Times New Roman" pitchFamily="18" charset="0"/>
                <a:cs typeface="Times New Roman" pitchFamily="18" charset="0"/>
              </a:rPr>
              <a:t>ассматривание иллюстраций</a:t>
            </a:r>
            <a:endParaRPr lang="ru-RU" sz="3600" b="1" dirty="0">
              <a:solidFill>
                <a:srgbClr val="5D360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1407">
            <a:off x="179512" y="5229200"/>
            <a:ext cx="1571636" cy="1396990"/>
          </a:xfrm>
          <a:prstGeom prst="rect">
            <a:avLst/>
          </a:prstGeom>
          <a:noFill/>
        </p:spPr>
      </p:pic>
      <p:pic>
        <p:nvPicPr>
          <p:cNvPr id="8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790983">
            <a:off x="7404403" y="705242"/>
            <a:ext cx="1571636" cy="1396990"/>
          </a:xfrm>
          <a:prstGeom prst="rect">
            <a:avLst/>
          </a:prstGeom>
          <a:noFill/>
        </p:spPr>
      </p:pic>
      <p:pic>
        <p:nvPicPr>
          <p:cNvPr id="13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675">
            <a:off x="2968137" y="4856584"/>
            <a:ext cx="1571636" cy="1396990"/>
          </a:xfrm>
          <a:prstGeom prst="rect">
            <a:avLst/>
          </a:prstGeom>
          <a:noFill/>
        </p:spPr>
      </p:pic>
      <p:pic>
        <p:nvPicPr>
          <p:cNvPr id="14" name="Picture 8" descr="Z:\newtek\_backgrounds_1.02\Tim\powerpoint templates\21-40\autumn_myst\elements\lea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93686">
            <a:off x="5269261" y="1916873"/>
            <a:ext cx="1571636" cy="1396990"/>
          </a:xfrm>
          <a:prstGeom prst="rect">
            <a:avLst/>
          </a:prstGeom>
          <a:noFill/>
        </p:spPr>
      </p:pic>
      <p:pic>
        <p:nvPicPr>
          <p:cNvPr id="1026" name="Picture 2" descr="C:\Users\User\Desktop\IMG_05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886208" cy="2823592"/>
          </a:xfrm>
          <a:prstGeom prst="rect">
            <a:avLst/>
          </a:prstGeom>
          <a:noFill/>
        </p:spPr>
      </p:pic>
      <p:pic>
        <p:nvPicPr>
          <p:cNvPr id="10" name="Picture 2" descr="C:\Users\User\Desktop\IMG_0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3619872" cy="27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08360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_mys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327</Words>
  <Application>Microsoft Office PowerPoint</Application>
  <PresentationFormat>Экран (4:3)</PresentationFormat>
  <Paragraphs>43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autumn_myst</vt:lpstr>
      <vt:lpstr>МАОУ Черноковская СОШ структурное подразделение Черноковский детский сад «Ласточка»</vt:lpstr>
      <vt:lpstr>Слайд 2</vt:lpstr>
      <vt:lpstr>Цель:</vt:lpstr>
      <vt:lpstr>Задачи</vt:lpstr>
      <vt:lpstr>Цель для родителей:  Содействовать расширению представлений ребенка об осени</vt:lpstr>
      <vt:lpstr>Актуальность проекта:</vt:lpstr>
      <vt:lpstr>Этапы реализации первый этап: подготовительный постановка цели, задач, подбор методической литературы, подбор художественной литературы, оформление группы, обогащение развивающей среды, подбор игр и изготовление атрибутов, дидактических игр, привлечение родителей для реализации проекта.</vt:lpstr>
      <vt:lpstr> Второй этап: Реализация проекта.  Теоретическая часть: составление перспективного плана, разработка конспектов и сценариев мероприятий.  </vt:lpstr>
      <vt:lpstr> Рассматривание иллюстраций</vt:lpstr>
      <vt:lpstr>   Наблюдения с детьми на прогулке: за ветром ,за небом, за сезонными изменениями в природе; за листопадом ;  и осенним дождём .  </vt:lpstr>
      <vt:lpstr>Игровая деятельность: дидактические, подвижные, пальчиковые игры:  </vt:lpstr>
      <vt:lpstr>Слайд 12</vt:lpstr>
      <vt:lpstr>Конструирование «Огород»</vt:lpstr>
      <vt:lpstr>Эксперимент «Тайны дождя»</vt:lpstr>
      <vt:lpstr>Продуктивная деятельность «Морковка для зайчика», «Вишенка»</vt:lpstr>
      <vt:lpstr>Знакомство с нетрадиционной техникой рисования пальчиком «листопад»</vt:lpstr>
      <vt:lpstr>Заключительный этап: Выставка поделок, выполненных родителями с детьми дома. Выставка рисунков «Осень на дворе», выполненных родителями с детьми дома. Коллективная работа Коллаж «Осеннее дерево». Коллективная работа «Елочки в лесу». Осенний праздник «У осени в гостях». </vt:lpstr>
      <vt:lpstr>Коллаж «Осеннее дерево»</vt:lpstr>
      <vt:lpstr>Коллективная работа с детьми  «Елочки в осеннем лесу»</vt:lpstr>
      <vt:lpstr>Осенний праздник  «У осени в гостях»</vt:lpstr>
      <vt:lpstr>Спасибо за внимание!    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дополнительного профессионального образования «Нижегородский институт развития образования»</dc:title>
  <dc:creator>евросеть</dc:creator>
  <cp:lastModifiedBy>User</cp:lastModifiedBy>
  <cp:revision>56</cp:revision>
  <dcterms:created xsi:type="dcterms:W3CDTF">2014-09-24T11:59:26Z</dcterms:created>
  <dcterms:modified xsi:type="dcterms:W3CDTF">2015-03-23T03:09:06Z</dcterms:modified>
</cp:coreProperties>
</file>