
<file path=[Content_Types].xml><?xml version="1.0" encoding="utf-8"?>
<Types xmlns="http://schemas.openxmlformats.org/package/2006/content-types">
  <Default Extension="jpeg" ContentType="image/jpeg"/>
  <Default Extension="jpg" ContentType="image/jpeg"/>
  <Default Extension="png" ContentType="image/png"/>
  <Default Extension="png_large"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0" r:id="rId6"/>
    <p:sldId id="259" r:id="rId7"/>
    <p:sldId id="267" r:id="rId8"/>
    <p:sldId id="261" r:id="rId9"/>
    <p:sldId id="275" r:id="rId10"/>
    <p:sldId id="262" r:id="rId11"/>
    <p:sldId id="269" r:id="rId12"/>
    <p:sldId id="268" r:id="rId13"/>
    <p:sldId id="270" r:id="rId14"/>
    <p:sldId id="274" r:id="rId15"/>
    <p:sldId id="271" r:id="rId16"/>
    <p:sldId id="273"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00FF"/>
    <a:srgbClr val="FF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B0D4B80-C776-4AA7-87D0-6E7936383DC6}" type="datetimeFigureOut">
              <a:rPr lang="ru-RU" smtClean="0"/>
              <a:pPr/>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4671F5-A99F-4F94-839D-01317247D4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0B0F0"/>
            </a:gs>
            <a:gs pos="98000">
              <a:schemeClr val="accent1">
                <a:lumMod val="40000"/>
                <a:lumOff val="60000"/>
                <a:alpha val="72000"/>
              </a:schemeClr>
            </a:gs>
            <a:gs pos="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D4B80-C776-4AA7-87D0-6E7936383DC6}" type="datetimeFigureOut">
              <a:rPr lang="ru-RU" smtClean="0"/>
              <a:pPr/>
              <a:t>23.02.2021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671F5-A99F-4F94-839D-01317247D4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_large"/><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600199"/>
          </a:xfrm>
        </p:spPr>
        <p:txBody>
          <a:bodyPr>
            <a:normAutofit/>
          </a:bodyPr>
          <a:lstStyle/>
          <a:p>
            <a:r>
              <a:rPr lang="ru-RU" sz="3200" dirty="0">
                <a:latin typeface="Times New Roman" pitchFamily="18" charset="0"/>
                <a:cs typeface="Times New Roman" pitchFamily="18" charset="0"/>
              </a:rPr>
              <a:t>МАОУ </a:t>
            </a:r>
            <a:r>
              <a:rPr lang="ru-RU" sz="3200" dirty="0" err="1">
                <a:latin typeface="Times New Roman" pitchFamily="18" charset="0"/>
                <a:cs typeface="Times New Roman" pitchFamily="18" charset="0"/>
              </a:rPr>
              <a:t>Вагайская</a:t>
            </a:r>
            <a:r>
              <a:rPr lang="ru-RU" sz="3200" dirty="0">
                <a:latin typeface="Times New Roman" pitchFamily="18" charset="0"/>
                <a:cs typeface="Times New Roman" pitchFamily="18" charset="0"/>
              </a:rPr>
              <a:t> СОШ филиал </a:t>
            </a:r>
            <a:r>
              <a:rPr lang="ru-RU" sz="3200" dirty="0" err="1">
                <a:latin typeface="Times New Roman" pitchFamily="18" charset="0"/>
                <a:cs typeface="Times New Roman" pitchFamily="18" charset="0"/>
              </a:rPr>
              <a:t>Черноковский</a:t>
            </a:r>
            <a:r>
              <a:rPr lang="ru-RU" sz="3200" dirty="0">
                <a:latin typeface="Times New Roman" pitchFamily="18" charset="0"/>
                <a:cs typeface="Times New Roman" pitchFamily="18" charset="0"/>
              </a:rPr>
              <a:t> детский сад «Ласточка»</a:t>
            </a:r>
          </a:p>
        </p:txBody>
      </p:sp>
      <p:sp>
        <p:nvSpPr>
          <p:cNvPr id="3" name="Subtitle 2"/>
          <p:cNvSpPr>
            <a:spLocks noGrp="1"/>
          </p:cNvSpPr>
          <p:nvPr>
            <p:ph type="subTitle" idx="1"/>
          </p:nvPr>
        </p:nvSpPr>
        <p:spPr>
          <a:xfrm>
            <a:off x="914400" y="1981199"/>
            <a:ext cx="7543800" cy="4571999"/>
          </a:xfrm>
        </p:spPr>
        <p:txBody>
          <a:bodyPr>
            <a:normAutofit fontScale="92500" lnSpcReduction="20000"/>
          </a:bodyPr>
          <a:lstStyle/>
          <a:p>
            <a:endParaRPr lang="ru-RU"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sz="3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Мастер-класс</a:t>
            </a:r>
          </a:p>
          <a:p>
            <a:endParaRPr lang="ru-RU"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Логико-математическое развитие </a:t>
            </a:r>
            <a:r>
              <a:rPr lang="ru-RU"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дошкольников </a:t>
            </a:r>
            <a:r>
              <a:rPr lang="ru-RU"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через использование игровых пособий «блоки </a:t>
            </a:r>
            <a:r>
              <a:rPr lang="ru-RU"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Дьенеша</a:t>
            </a:r>
            <a:r>
              <a:rPr lang="ru-RU"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 «палочки Кюизенера</a:t>
            </a:r>
            <a:r>
              <a:rPr lang="ru-RU" dirty="0">
                <a:solidFill>
                  <a:schemeClr val="tx1"/>
                </a:solidFill>
                <a:latin typeface="Times New Roman" panose="02020603050405020304" pitchFamily="18" charset="0"/>
                <a:cs typeface="Times New Roman" panose="02020603050405020304" pitchFamily="18" charset="0"/>
              </a:rPr>
              <a:t>»</a:t>
            </a:r>
          </a:p>
          <a:p>
            <a:endParaRPr lang="ru-RU" dirty="0">
              <a:solidFill>
                <a:schemeClr val="tx1"/>
              </a:solidFill>
              <a:latin typeface="Times New Roman" panose="02020603050405020304" pitchFamily="18" charset="0"/>
              <a:cs typeface="Times New Roman" panose="02020603050405020304" pitchFamily="18" charset="0"/>
            </a:endParaRPr>
          </a:p>
          <a:p>
            <a:pPr algn="r"/>
            <a:endParaRPr lang="ru-RU" sz="2400" dirty="0">
              <a:solidFill>
                <a:schemeClr val="tx1"/>
              </a:solidFill>
              <a:latin typeface="Times New Roman" pitchFamily="18" charset="0"/>
              <a:cs typeface="Times New Roman" pitchFamily="18" charset="0"/>
            </a:endParaRPr>
          </a:p>
          <a:p>
            <a:pPr algn="r"/>
            <a:endParaRPr lang="ru-RU" sz="2400" dirty="0">
              <a:solidFill>
                <a:schemeClr val="tx1"/>
              </a:solidFill>
              <a:latin typeface="Times New Roman" pitchFamily="18" charset="0"/>
              <a:cs typeface="Times New Roman" pitchFamily="18" charset="0"/>
            </a:endParaRPr>
          </a:p>
          <a:p>
            <a:pPr algn="r"/>
            <a:r>
              <a:rPr lang="ru-RU" sz="2400" dirty="0">
                <a:solidFill>
                  <a:schemeClr val="tx1"/>
                </a:solidFill>
                <a:latin typeface="Times New Roman" pitchFamily="18" charset="0"/>
                <a:cs typeface="Times New Roman" pitchFamily="18" charset="0"/>
              </a:rPr>
              <a:t>Воспитатель: </a:t>
            </a:r>
            <a:r>
              <a:rPr lang="ru-RU" sz="2400" dirty="0" err="1">
                <a:solidFill>
                  <a:schemeClr val="tx1"/>
                </a:solidFill>
                <a:latin typeface="Times New Roman" pitchFamily="18" charset="0"/>
                <a:cs typeface="Times New Roman" pitchFamily="18" charset="0"/>
              </a:rPr>
              <a:t>Рогозинникова</a:t>
            </a:r>
            <a:r>
              <a:rPr lang="ru-RU" sz="2400" dirty="0">
                <a:solidFill>
                  <a:schemeClr val="tx1"/>
                </a:solidFill>
                <a:latin typeface="Times New Roman" pitchFamily="18" charset="0"/>
                <a:cs typeface="Times New Roman" pitchFamily="18" charset="0"/>
              </a:rPr>
              <a:t> В.А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E615F2-57AA-4014-AC08-3E2A68266071}"/>
              </a:ext>
            </a:extLst>
          </p:cNvPr>
          <p:cNvSpPr>
            <a:spLocks noGrp="1"/>
          </p:cNvSpPr>
          <p:nvPr>
            <p:ph type="title"/>
          </p:nvPr>
        </p:nvSpPr>
        <p:spPr>
          <a:xfrm>
            <a:off x="304800" y="274638"/>
            <a:ext cx="8382000" cy="1401762"/>
          </a:xfrm>
        </p:spPr>
        <p:txBody>
          <a:bodyPr>
            <a:normAutofit fontScale="90000"/>
          </a:bodyPr>
          <a:lstStyle/>
          <a:p>
            <a:r>
              <a:rPr lang="ru-RU" dirty="0"/>
              <a:t>Практическая часть</a:t>
            </a:r>
            <a:br>
              <a:rPr lang="ru-RU" dirty="0"/>
            </a:b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Предлагаю вашему вниманию игры для детей старшего дошкольного возраста. Разумеется, все игры невозможно показать в одном мастер-классе, остановимся на некоторых из них</a:t>
            </a:r>
            <a:br>
              <a:rPr lang="ru-RU" sz="22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592E9F3-4371-4FF6-99FB-89383DBF6048}"/>
              </a:ext>
            </a:extLst>
          </p:cNvPr>
          <p:cNvSpPr>
            <a:spLocks noGrp="1"/>
          </p:cNvSpPr>
          <p:nvPr>
            <p:ph idx="1"/>
          </p:nvPr>
        </p:nvSpPr>
        <p:spPr>
          <a:xfrm>
            <a:off x="3501438" y="1676400"/>
            <a:ext cx="5185361" cy="4906962"/>
          </a:xfrm>
        </p:spPr>
        <p:txBody>
          <a:bodyPr>
            <a:normAutofit lnSpcReduction="10000"/>
          </a:bodyPr>
          <a:lstStyle/>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buNone/>
            </a:pPr>
            <a:endParaRPr lang="ru-RU" sz="2000" b="1" dirty="0">
              <a:latin typeface="Times New Roman" panose="02020603050405020304" pitchFamily="18" charset="0"/>
              <a:ea typeface="Calibri" panose="020F0502020204030204" pitchFamily="34" charset="0"/>
            </a:endParaRPr>
          </a:p>
          <a:p>
            <a:pPr marL="0" indent="0" algn="ctr">
              <a:buNone/>
            </a:pPr>
            <a:r>
              <a:rPr lang="ru-RU" sz="2000" b="1" dirty="0">
                <a:latin typeface="Times New Roman" panose="02020603050405020304" pitchFamily="18" charset="0"/>
                <a:ea typeface="Calibri" panose="020F0502020204030204" pitchFamily="34" charset="0"/>
              </a:rPr>
              <a:t>Игра «Найди фигуру</a:t>
            </a:r>
            <a:endParaRPr lang="ru-RU" sz="1800" dirty="0">
              <a:effectLst/>
              <a:latin typeface="Times New Roman" panose="02020603050405020304" pitchFamily="18" charset="0"/>
              <a:ea typeface="Calibri" panose="020F0502020204030204" pitchFamily="34" charset="0"/>
            </a:endParaRPr>
          </a:p>
          <a:p>
            <a:pPr marL="0" indent="0" algn="just">
              <a:buNone/>
            </a:pPr>
            <a:r>
              <a:rPr lang="ru-RU" sz="1800" dirty="0">
                <a:effectLst/>
                <a:latin typeface="Times New Roman" panose="02020603050405020304" pitchFamily="18" charset="0"/>
                <a:ea typeface="Calibri" panose="020F0502020204030204" pitchFamily="34" charset="0"/>
              </a:rPr>
              <a:t> </a:t>
            </a:r>
            <a:r>
              <a:rPr lang="ru-RU" sz="2000" dirty="0">
                <a:effectLst/>
                <a:latin typeface="Times New Roman" panose="02020603050405020304" pitchFamily="18" charset="0"/>
                <a:ea typeface="Calibri" panose="020F0502020204030204" pitchFamily="34" charset="0"/>
              </a:rPr>
              <a:t>Карточки-свойства помогают детям перейти от наглядно-образного к наглядно-схематическому мышлению, а карточки с отрицанием свойств становятся мостиком к словесно-логическому мышлению</a:t>
            </a:r>
            <a:endParaRPr lang="ru-RU" sz="2000" dirty="0"/>
          </a:p>
        </p:txBody>
      </p:sp>
      <p:pic>
        <p:nvPicPr>
          <p:cNvPr id="4" name="Объект 5">
            <a:extLst>
              <a:ext uri="{FF2B5EF4-FFF2-40B4-BE49-F238E27FC236}">
                <a16:creationId xmlns:a16="http://schemas.microsoft.com/office/drawing/2014/main" id="{C670FC31-0313-49F9-8291-878A6A478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37" y="1870844"/>
            <a:ext cx="3352800" cy="4029222"/>
          </a:xfrm>
          <a:prstGeom prst="rect">
            <a:avLst/>
          </a:prstGeom>
        </p:spPr>
      </p:pic>
      <p:pic>
        <p:nvPicPr>
          <p:cNvPr id="5" name="Объект 9">
            <a:extLst>
              <a:ext uri="{FF2B5EF4-FFF2-40B4-BE49-F238E27FC236}">
                <a16:creationId xmlns:a16="http://schemas.microsoft.com/office/drawing/2014/main" id="{A5D2EB65-9C64-4455-BD26-7EA47ACA9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870844"/>
            <a:ext cx="4333376" cy="2167756"/>
          </a:xfrm>
          <a:prstGeom prst="rect">
            <a:avLst/>
          </a:prstGeom>
        </p:spPr>
      </p:pic>
      <p:cxnSp>
        <p:nvCxnSpPr>
          <p:cNvPr id="7" name="Прямая соединительная линия 6">
            <a:extLst>
              <a:ext uri="{FF2B5EF4-FFF2-40B4-BE49-F238E27FC236}">
                <a16:creationId xmlns:a16="http://schemas.microsoft.com/office/drawing/2014/main" id="{A1A9DF97-33B8-4B7D-90CE-94E450F22734}"/>
              </a:ext>
            </a:extLst>
          </p:cNvPr>
          <p:cNvCxnSpPr/>
          <p:nvPr/>
        </p:nvCxnSpPr>
        <p:spPr>
          <a:xfrm>
            <a:off x="4419600" y="2103547"/>
            <a:ext cx="990600" cy="53340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3020EDEB-141F-45A0-80B1-78034650195D}"/>
              </a:ext>
            </a:extLst>
          </p:cNvPr>
          <p:cNvCxnSpPr/>
          <p:nvPr/>
        </p:nvCxnSpPr>
        <p:spPr>
          <a:xfrm flipH="1">
            <a:off x="4419600" y="2133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3C1A87AF-CFC0-4284-B3E5-093872B95A69}"/>
              </a:ext>
            </a:extLst>
          </p:cNvPr>
          <p:cNvCxnSpPr/>
          <p:nvPr/>
        </p:nvCxnSpPr>
        <p:spPr>
          <a:xfrm>
            <a:off x="5410200" y="307816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4A8BCB5E-17E6-4A06-90CF-B06C1BD0EF43}"/>
              </a:ext>
            </a:extLst>
          </p:cNvPr>
          <p:cNvCxnSpPr/>
          <p:nvPr/>
        </p:nvCxnSpPr>
        <p:spPr>
          <a:xfrm>
            <a:off x="5181600" y="3078162"/>
            <a:ext cx="912518" cy="731838"/>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05C5A5B6-C782-49AD-BC3C-988F08534B64}"/>
              </a:ext>
            </a:extLst>
          </p:cNvPr>
          <p:cNvCxnSpPr/>
          <p:nvPr/>
        </p:nvCxnSpPr>
        <p:spPr>
          <a:xfrm flipH="1">
            <a:off x="5334000" y="3078162"/>
            <a:ext cx="609600" cy="685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136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D6233DC-3363-4056-8C0F-CB27CD6CBEA2}"/>
              </a:ext>
            </a:extLst>
          </p:cNvPr>
          <p:cNvSpPr>
            <a:spLocks noGrp="1"/>
          </p:cNvSpPr>
          <p:nvPr>
            <p:ph idx="1"/>
          </p:nvPr>
        </p:nvSpPr>
        <p:spPr>
          <a:xfrm>
            <a:off x="457200" y="304800"/>
            <a:ext cx="8229600" cy="5821363"/>
          </a:xfrm>
        </p:spPr>
        <p:txBody>
          <a:bodyPr/>
          <a:lstStyle/>
          <a:p>
            <a:pPr marL="0" indent="0">
              <a:buNone/>
            </a:pPr>
            <a:r>
              <a:rPr lang="ru-RU" sz="2000" b="1" u="sng" dirty="0">
                <a:effectLst/>
                <a:latin typeface="Times New Roman" panose="02020603050405020304" pitchFamily="18" charset="0"/>
                <a:ea typeface="Calibri" panose="020F0502020204030204" pitchFamily="34" charset="0"/>
              </a:rPr>
              <a:t>Дидактическая игра на логическое мышление «Раздели на группы» </a:t>
            </a:r>
          </a:p>
          <a:p>
            <a:pPr marL="0" indent="0" algn="just">
              <a:buNone/>
            </a:pPr>
            <a:r>
              <a:rPr lang="ru-RU" sz="1800" dirty="0">
                <a:effectLst/>
                <a:latin typeface="Times New Roman" panose="02020603050405020304" pitchFamily="18" charset="0"/>
                <a:ea typeface="Calibri" panose="020F0502020204030204" pitchFamily="34" charset="0"/>
              </a:rPr>
              <a:t>(Раздаю нарисованных два пересекающихся круга). Разложите все маленькие</a:t>
            </a:r>
            <a:r>
              <a:rPr lang="ru-RU" sz="1800" dirty="0">
                <a:latin typeface="Times New Roman" panose="02020603050405020304" pitchFamily="18" charset="0"/>
                <a:ea typeface="Calibri" panose="020F0502020204030204" pitchFamily="34" charset="0"/>
              </a:rPr>
              <a:t> желтые</a:t>
            </a:r>
            <a:r>
              <a:rPr lang="ru-RU" sz="1800" dirty="0">
                <a:effectLst/>
                <a:latin typeface="Times New Roman" panose="02020603050405020304" pitchFamily="18" charset="0"/>
                <a:ea typeface="Calibri" panose="020F0502020204030204" pitchFamily="34" charset="0"/>
              </a:rPr>
              <a:t> фигуры   в левом круге, а все треугольники в правом. В середину нужно положить фигуры, которые подходят и к первому и ко второму кругу. (Проблема возникнет, когда ребенок возьмет </a:t>
            </a:r>
            <a:r>
              <a:rPr lang="ru-RU" sz="1800" dirty="0">
                <a:latin typeface="Times New Roman" panose="02020603050405020304" pitchFamily="18" charset="0"/>
                <a:ea typeface="Calibri" panose="020F0502020204030204" pitchFamily="34" charset="0"/>
              </a:rPr>
              <a:t>желтый маленький</a:t>
            </a:r>
            <a:r>
              <a:rPr lang="ru-RU" sz="1800" dirty="0">
                <a:effectLst/>
                <a:latin typeface="Times New Roman" panose="02020603050405020304" pitchFamily="18" charset="0"/>
                <a:ea typeface="Calibri" panose="020F0502020204030204" pitchFamily="34" charset="0"/>
              </a:rPr>
              <a:t> треугольник, куда его положить? Отлично, если ребенок сам догадается, что фигура принадлежит обоим множествам). Это задание только кажется простым, но очень важно для формирования умения разделить множества предметов на разные группы. </a:t>
            </a:r>
            <a:endParaRPr lang="ru-RU" dirty="0"/>
          </a:p>
        </p:txBody>
      </p:sp>
      <p:pic>
        <p:nvPicPr>
          <p:cNvPr id="4" name="Объект 13">
            <a:extLst>
              <a:ext uri="{FF2B5EF4-FFF2-40B4-BE49-F238E27FC236}">
                <a16:creationId xmlns:a16="http://schemas.microsoft.com/office/drawing/2014/main" id="{E235E529-F4D4-401C-8810-F7DF85E9A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19400"/>
            <a:ext cx="5379509" cy="3886200"/>
          </a:xfrm>
          <a:prstGeom prst="rect">
            <a:avLst/>
          </a:prstGeom>
        </p:spPr>
      </p:pic>
    </p:spTree>
    <p:extLst>
      <p:ext uri="{BB962C8B-B14F-4D97-AF65-F5344CB8AC3E}">
        <p14:creationId xmlns:p14="http://schemas.microsoft.com/office/powerpoint/2010/main" val="27665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3DBE4-C281-42C0-92C7-A271DD905EFD}"/>
              </a:ext>
            </a:extLst>
          </p:cNvPr>
          <p:cNvSpPr>
            <a:spLocks noGrp="1"/>
          </p:cNvSpPr>
          <p:nvPr>
            <p:ph type="title"/>
          </p:nvPr>
        </p:nvSpPr>
        <p:spPr/>
        <p:txBody>
          <a:bodyPr>
            <a:normAutofit/>
          </a:bodyPr>
          <a:lstStyle/>
          <a:p>
            <a:r>
              <a:rPr lang="ru-RU" sz="2400" dirty="0">
                <a:latin typeface="Times New Roman" panose="02020603050405020304" pitchFamily="18" charset="0"/>
                <a:cs typeface="Times New Roman" panose="02020603050405020304" pitchFamily="18" charset="0"/>
              </a:rPr>
              <a:t>Игру можно усложнить взяв не два, а три обруча.</a:t>
            </a:r>
          </a:p>
        </p:txBody>
      </p:sp>
      <p:pic>
        <p:nvPicPr>
          <p:cNvPr id="18" name="Объект 17">
            <a:extLst>
              <a:ext uri="{FF2B5EF4-FFF2-40B4-BE49-F238E27FC236}">
                <a16:creationId xmlns:a16="http://schemas.microsoft.com/office/drawing/2014/main" id="{52289C49-B5E0-4B48-8C6F-FEBCEB2CF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04817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3DBE4-C281-42C0-92C7-A271DD905EFD}"/>
              </a:ext>
            </a:extLst>
          </p:cNvPr>
          <p:cNvSpPr>
            <a:spLocks noGrp="1"/>
          </p:cNvSpPr>
          <p:nvPr>
            <p:ph type="title"/>
          </p:nvPr>
        </p:nvSpPr>
        <p:spPr/>
        <p:txBody>
          <a:bodyPr>
            <a:normAutofit fontScale="90000"/>
          </a:bodyPr>
          <a:lstStyle/>
          <a:p>
            <a:r>
              <a:rPr lang="ru-RU" dirty="0"/>
              <a:t>Дидактическая игра «Засели жильцов»</a:t>
            </a:r>
          </a:p>
        </p:txBody>
      </p:sp>
      <p:pic>
        <p:nvPicPr>
          <p:cNvPr id="5" name="Рисунок 4">
            <a:extLst>
              <a:ext uri="{FF2B5EF4-FFF2-40B4-BE49-F238E27FC236}">
                <a16:creationId xmlns:a16="http://schemas.microsoft.com/office/drawing/2014/main" id="{B7C718EA-BF04-4931-ADA2-D9C098F26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417638"/>
            <a:ext cx="4924901" cy="5440362"/>
          </a:xfrm>
          <a:prstGeom prst="rect">
            <a:avLst/>
          </a:prstGeom>
        </p:spPr>
      </p:pic>
      <p:sp>
        <p:nvSpPr>
          <p:cNvPr id="7" name="TextBox 6">
            <a:extLst>
              <a:ext uri="{FF2B5EF4-FFF2-40B4-BE49-F238E27FC236}">
                <a16:creationId xmlns:a16="http://schemas.microsoft.com/office/drawing/2014/main" id="{AE493FE3-2786-49E0-A577-51EBEAEFB54B}"/>
              </a:ext>
            </a:extLst>
          </p:cNvPr>
          <p:cNvSpPr txBox="1"/>
          <p:nvPr/>
        </p:nvSpPr>
        <p:spPr>
          <a:xfrm>
            <a:off x="228600" y="2686819"/>
            <a:ext cx="3429000" cy="3416320"/>
          </a:xfrm>
          <a:prstGeom prst="rect">
            <a:avLst/>
          </a:prstGeom>
          <a:noFill/>
        </p:spPr>
        <p:txBody>
          <a:bodyPr wrap="square">
            <a:spAutoFit/>
          </a:bodyPr>
          <a:lstStyle/>
          <a:p>
            <a:pPr marL="0" indent="0" algn="ctr">
              <a:buNone/>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Данная игра развивает способность к замещению и моделированию свойств, удерживать в уме сразу несколько свойств предмета, кодировать и декодировать информацию о них.</a:t>
            </a:r>
            <a:endParaRPr lang="ru-RU" sz="2400" dirty="0"/>
          </a:p>
        </p:txBody>
      </p:sp>
    </p:spTree>
    <p:extLst>
      <p:ext uri="{BB962C8B-B14F-4D97-AF65-F5344CB8AC3E}">
        <p14:creationId xmlns:p14="http://schemas.microsoft.com/office/powerpoint/2010/main" val="153108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BA0EEA-4BEB-49CF-A909-607B3DA99AB5}"/>
              </a:ext>
            </a:extLst>
          </p:cNvPr>
          <p:cNvSpPr>
            <a:spLocks noGrp="1"/>
          </p:cNvSpPr>
          <p:nvPr>
            <p:ph type="title"/>
          </p:nvPr>
        </p:nvSpPr>
        <p:spPr>
          <a:xfrm>
            <a:off x="457200" y="609600"/>
            <a:ext cx="8229600" cy="533400"/>
          </a:xfrm>
        </p:spPr>
        <p:txBody>
          <a:bodyPr>
            <a:normAutofit fontScale="90000"/>
          </a:bodyPr>
          <a:lstStyle/>
          <a:p>
            <a:r>
              <a:rPr lang="ru-RU" sz="4400" b="1" dirty="0">
                <a:effectLst/>
                <a:latin typeface="Times New Roman" panose="02020603050405020304" pitchFamily="18" charset="0"/>
                <a:ea typeface="Calibri" panose="020F0502020204030204" pitchFamily="34" charset="0"/>
                <a:cs typeface="Times New Roman" panose="02020603050405020304" pitchFamily="18" charset="0"/>
              </a:rPr>
              <a:t>«Детская железная дорога»</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6" name="Объект 5">
            <a:extLst>
              <a:ext uri="{FF2B5EF4-FFF2-40B4-BE49-F238E27FC236}">
                <a16:creationId xmlns:a16="http://schemas.microsoft.com/office/drawing/2014/main" id="{58DE2DC2-DA86-44AA-8DF0-D485A7DB81A3}"/>
              </a:ext>
            </a:extLst>
          </p:cNvPr>
          <p:cNvSpPr>
            <a:spLocks noGrp="1"/>
          </p:cNvSpPr>
          <p:nvPr>
            <p:ph idx="1"/>
          </p:nvPr>
        </p:nvSpPr>
        <p:spPr>
          <a:xfrm>
            <a:off x="152400" y="838200"/>
            <a:ext cx="8839200" cy="5867400"/>
          </a:xfrm>
        </p:spPr>
        <p:txBody>
          <a:bodyPr>
            <a:normAutofit/>
          </a:bodyPr>
          <a:lstStyle/>
          <a:p>
            <a:pPr marL="0" indent="0" algn="just">
              <a:spcAft>
                <a:spcPts val="800"/>
              </a:spcAf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Дети учатся решать логические задачи на основе зрительно воспринимаемой информации, понимать условие предложенной задачи и выполнять её самостоятельно.</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Например:</a:t>
            </a:r>
            <a:r>
              <a:rPr lang="ru-RU" sz="1600" i="1" dirty="0">
                <a:effectLst/>
                <a:latin typeface="Calibri" panose="020F0502020204030204" pitchFamily="34" charset="0"/>
                <a:ea typeface="Times New Roman" panose="02020603050405020304" pitchFamily="18" charset="0"/>
                <a:cs typeface="Times New Roman" panose="02020603050405020304" pitchFamily="18" charset="0"/>
              </a:rPr>
              <a:t> </a:t>
            </a:r>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Придуманный сюжет - как попасть в волшебную страну, решив правильно задачу и т.п.</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Наш поезд состоит из 3 вагонов: голубого, желтого, розового, при этом: желтый в середине, а розовый не является первым, в какой последовательности стоят вагоны?  Какой по счету розовый вагон? (обучаем порядковому счету).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Постройте поезд из вагонов разной длины, начиная от самого короткого и заканчивая самым длинным. Спросите, какого цвета вагон стоит пятым, восьмым. Какой вагон справа от синего, слева от желтого. Какой вагон тут самый короткий, самый длинный? Какие вагоны длиннее желтого, короче синего. </a:t>
            </a:r>
            <a:r>
              <a:rPr lang="ru-RU"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Сосчитайте вагоны в прямом и обратном порядке.</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«Размести пассажиров»: пассажиры белые палочки-кубики, над розовой палочкой помещается две белых, значит розовая палочка соответствует цифре 2. и т.д.</a:t>
            </a:r>
          </a:p>
        </p:txBody>
      </p:sp>
      <p:pic>
        <p:nvPicPr>
          <p:cNvPr id="9" name="Рисунок 8">
            <a:extLst>
              <a:ext uri="{FF2B5EF4-FFF2-40B4-BE49-F238E27FC236}">
                <a16:creationId xmlns:a16="http://schemas.microsoft.com/office/drawing/2014/main" id="{AFF1B391-68EE-4C1A-BB4D-A1B494CCCE6D}"/>
              </a:ext>
            </a:extLst>
          </p:cNvPr>
          <p:cNvPicPr>
            <a:picLocks noChangeAspect="1"/>
          </p:cNvPicPr>
          <p:nvPr/>
        </p:nvPicPr>
        <p:blipFill rotWithShape="1">
          <a:blip r:embed="rId2">
            <a:extLst>
              <a:ext uri="{28A0092B-C50C-407E-A947-70E740481C1C}">
                <a14:useLocalDpi xmlns:a14="http://schemas.microsoft.com/office/drawing/2010/main" val="0"/>
              </a:ext>
            </a:extLst>
          </a:blip>
          <a:srcRect t="27119" b="32392"/>
          <a:stretch/>
        </p:blipFill>
        <p:spPr>
          <a:xfrm>
            <a:off x="1714500" y="5222631"/>
            <a:ext cx="5715000" cy="1524000"/>
          </a:xfrm>
          <a:prstGeom prst="rect">
            <a:avLst/>
          </a:prstGeom>
        </p:spPr>
      </p:pic>
    </p:spTree>
    <p:extLst>
      <p:ext uri="{BB962C8B-B14F-4D97-AF65-F5344CB8AC3E}">
        <p14:creationId xmlns:p14="http://schemas.microsoft.com/office/powerpoint/2010/main" val="306837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8550F1D-ADB7-4E1B-8D78-67544CE61F9D}"/>
              </a:ext>
            </a:extLst>
          </p:cNvPr>
          <p:cNvSpPr>
            <a:spLocks noGrp="1"/>
          </p:cNvSpPr>
          <p:nvPr>
            <p:ph idx="1"/>
          </p:nvPr>
        </p:nvSpPr>
        <p:spPr>
          <a:xfrm>
            <a:off x="152400" y="304800"/>
            <a:ext cx="8534400" cy="6553200"/>
          </a:xfrm>
        </p:spPr>
        <p:txBody>
          <a:bodyPr>
            <a:normAutofit/>
          </a:bodyPr>
          <a:lstStyle/>
          <a:p>
            <a:pPr marL="0" indent="0" algn="ctr">
              <a:lnSpc>
                <a:spcPct val="107000"/>
              </a:lnSpc>
              <a:spcAft>
                <a:spcPts val="800"/>
              </a:spcAft>
              <a:buNone/>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Дидактические игры с палочками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юизенера на ориентировку в пространстве. </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Выкладываем лесенку из 10 палочек Кюизенера от меньшей (белой) к большей (оранжевой) и наоборот. Пройдитесь пальчиками по ступенькам лесенки, можно посчитать вслух от 1до 10 и обратно.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Выкладываем лесенку, пропуская по 1 палочке. Ребенку нужно найти место для недостающих палочек</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p>
        </p:txBody>
      </p:sp>
      <p:pic>
        <p:nvPicPr>
          <p:cNvPr id="4" name="Объект 4">
            <a:extLst>
              <a:ext uri="{FF2B5EF4-FFF2-40B4-BE49-F238E27FC236}">
                <a16:creationId xmlns:a16="http://schemas.microsoft.com/office/drawing/2014/main" id="{1FF87EFA-7B93-4696-80D6-D3B950513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872154"/>
            <a:ext cx="5638800" cy="3657600"/>
          </a:xfrm>
          <a:prstGeom prst="rect">
            <a:avLst/>
          </a:prstGeom>
        </p:spPr>
      </p:pic>
    </p:spTree>
    <p:extLst>
      <p:ext uri="{BB962C8B-B14F-4D97-AF65-F5344CB8AC3E}">
        <p14:creationId xmlns:p14="http://schemas.microsoft.com/office/powerpoint/2010/main" val="176373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12C0D6-8FAF-4F5C-95E6-0A41C274C867}"/>
              </a:ext>
            </a:extLst>
          </p:cNvPr>
          <p:cNvSpPr>
            <a:spLocks noGrp="1"/>
          </p:cNvSpPr>
          <p:nvPr>
            <p:ph type="title"/>
          </p:nvPr>
        </p:nvSpPr>
        <p:spPr/>
        <p:txBody>
          <a:bodyPr/>
          <a:lstStyle/>
          <a:p>
            <a:r>
              <a:rPr lang="ru-RU" dirty="0"/>
              <a:t>Выкладываем по схеме</a:t>
            </a:r>
          </a:p>
        </p:txBody>
      </p:sp>
      <p:pic>
        <p:nvPicPr>
          <p:cNvPr id="5" name="Объект 4">
            <a:extLst>
              <a:ext uri="{FF2B5EF4-FFF2-40B4-BE49-F238E27FC236}">
                <a16:creationId xmlns:a16="http://schemas.microsoft.com/office/drawing/2014/main" id="{6F195A3C-15F1-4FCE-951F-214F863D43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8763000" cy="5440362"/>
          </a:xfrm>
        </p:spPr>
      </p:pic>
    </p:spTree>
    <p:extLst>
      <p:ext uri="{BB962C8B-B14F-4D97-AF65-F5344CB8AC3E}">
        <p14:creationId xmlns:p14="http://schemas.microsoft.com/office/powerpoint/2010/main" val="1156786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CD2F3E-D6E6-45EC-B68D-2C780C8D2ADC}"/>
              </a:ext>
            </a:extLst>
          </p:cNvPr>
          <p:cNvSpPr>
            <a:spLocks noGrp="1"/>
          </p:cNvSpPr>
          <p:nvPr>
            <p:ph idx="1"/>
          </p:nvPr>
        </p:nvSpPr>
        <p:spPr/>
        <p:txBody>
          <a:bodyPr>
            <a:normAutofit/>
          </a:bodyPr>
          <a:lstStyle/>
          <a:p>
            <a:pPr marL="0" indent="0" algn="ctr">
              <a:buNone/>
            </a:pPr>
            <a:r>
              <a:rPr lang="ru-RU" sz="8000" b="1" dirty="0">
                <a:solidFill>
                  <a:srgbClr val="7030A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40185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083A11-B6A9-410F-80C0-7A466E88C26E}"/>
              </a:ext>
            </a:extLst>
          </p:cNvPr>
          <p:cNvSpPr>
            <a:spLocks noGrp="1"/>
          </p:cNvSpPr>
          <p:nvPr>
            <p:ph idx="1"/>
          </p:nvPr>
        </p:nvSpPr>
        <p:spPr>
          <a:xfrm>
            <a:off x="457200" y="457200"/>
            <a:ext cx="8229600" cy="6019800"/>
          </a:xfrm>
        </p:spPr>
        <p:txBody>
          <a:bodyPr/>
          <a:lstStyle/>
          <a:p>
            <a:pPr marL="0" indent="0" algn="ctr">
              <a:buNone/>
            </a:pPr>
            <a:r>
              <a:rPr lang="ru-RU" b="1" dirty="0">
                <a:effectLst/>
                <a:latin typeface="Times New Roman" panose="02020603050405020304" pitchFamily="18" charset="0"/>
                <a:ea typeface="Calibri" panose="020F0502020204030204" pitchFamily="34" charset="0"/>
                <a:cs typeface="Times New Roman" panose="02020603050405020304" pitchFamily="18" charset="0"/>
              </a:rPr>
              <a:t>Каждый родитель хочет, чтобы его ребенок был всесторонне развит. Каждый ребенок хочет одного – играть. </a:t>
            </a:r>
          </a:p>
          <a:p>
            <a:pPr marL="0" indent="0" algn="jus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Десятки развивающих методик совмещают обучение и игру. Я остановила свое внимание на дидактических пособиях «блоки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Дьенеша</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и «палочки Кюизенера» которые применяю в логико-математических играх.</a:t>
            </a:r>
          </a:p>
          <a:p>
            <a:endParaRPr lang="ru-RU" dirty="0"/>
          </a:p>
        </p:txBody>
      </p:sp>
      <p:pic>
        <p:nvPicPr>
          <p:cNvPr id="4" name="Picture 6" descr="C:\Documents and Settings\Татьяна\Рабочий стол\Рисунок2.jpg">
            <a:extLst>
              <a:ext uri="{FF2B5EF4-FFF2-40B4-BE49-F238E27FC236}">
                <a16:creationId xmlns:a16="http://schemas.microsoft.com/office/drawing/2014/main" id="{E497CBF5-2485-4B00-B971-4634F2585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40" y="4357272"/>
            <a:ext cx="26511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0110719E-1ADF-4916-9780-8B4D4CC93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25620"/>
            <a:ext cx="39576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0FCD70-6E96-47C9-B702-CE75DC367F48}"/>
              </a:ext>
            </a:extLst>
          </p:cNvPr>
          <p:cNvSpPr>
            <a:spLocks noGrp="1"/>
          </p:cNvSpPr>
          <p:nvPr>
            <p:ph idx="1"/>
          </p:nvPr>
        </p:nvSpPr>
        <p:spPr>
          <a:xfrm>
            <a:off x="457200" y="533400"/>
            <a:ext cx="8229600" cy="5943600"/>
          </a:xfrm>
        </p:spPr>
        <p:txBody>
          <a:bodyPr>
            <a:normAutofit/>
          </a:bodyPr>
          <a:lstStyle/>
          <a:p>
            <a:pPr marL="0" indent="0" algn="ctr">
              <a:buNone/>
            </a:pPr>
            <a:r>
              <a:rPr lang="ru-RU" sz="3200" dirty="0">
                <a:latin typeface="Times New Roman" panose="02020603050405020304" pitchFamily="18" charset="0"/>
                <a:ea typeface="Calibri" panose="020F0502020204030204" pitchFamily="34" charset="0"/>
                <a:cs typeface="Times New Roman" panose="02020603050405020304" pitchFamily="18" charset="0"/>
              </a:rPr>
              <a:t>Логико-математические игры специально разрабатываются таким образом, чтобы они формировали не только элементарные математические представления, но и развивали логическое мышление.</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ru-RU" dirty="0">
                <a:latin typeface="Times New Roman" panose="02020603050405020304" pitchFamily="18" charset="0"/>
                <a:ea typeface="Calibri" panose="020F0502020204030204" pitchFamily="34" charset="0"/>
                <a:cs typeface="Times New Roman" panose="02020603050405020304" pitchFamily="18" charset="0"/>
              </a:rPr>
              <a:t>Л</a:t>
            </a:r>
            <a:r>
              <a:rPr lang="ru-RU" sz="3200" dirty="0">
                <a:latin typeface="Times New Roman" panose="02020603050405020304" pitchFamily="18" charset="0"/>
                <a:ea typeface="Calibri" panose="020F0502020204030204" pitchFamily="34" charset="0"/>
                <a:cs typeface="Times New Roman" panose="02020603050405020304" pitchFamily="18" charset="0"/>
              </a:rPr>
              <a:t>о</a:t>
            </a:r>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гическое мышление - это умение оперировать абстрактными понятиями, это мышление путем рассуждений и опровержений (сравнение, обобщение, группировка, классификация, моделирование)</a:t>
            </a:r>
          </a:p>
          <a:p>
            <a:endParaRPr lang="ru-RU" dirty="0"/>
          </a:p>
        </p:txBody>
      </p:sp>
    </p:spTree>
    <p:extLst>
      <p:ext uri="{BB962C8B-B14F-4D97-AF65-F5344CB8AC3E}">
        <p14:creationId xmlns:p14="http://schemas.microsoft.com/office/powerpoint/2010/main" val="113710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DA343BC-1EC4-4A4B-BE64-7F76C551E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7924800" cy="5943600"/>
          </a:xfrm>
        </p:spPr>
      </p:pic>
    </p:spTree>
    <p:extLst>
      <p:ext uri="{BB962C8B-B14F-4D97-AF65-F5344CB8AC3E}">
        <p14:creationId xmlns:p14="http://schemas.microsoft.com/office/powerpoint/2010/main" val="47011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FF74557-59C6-4925-83CB-8CB18766C9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9321" y="156428"/>
            <a:ext cx="6645358" cy="4352217"/>
          </a:xfrm>
        </p:spPr>
      </p:pic>
      <p:sp>
        <p:nvSpPr>
          <p:cNvPr id="7" name="TextBox 6">
            <a:extLst>
              <a:ext uri="{FF2B5EF4-FFF2-40B4-BE49-F238E27FC236}">
                <a16:creationId xmlns:a16="http://schemas.microsoft.com/office/drawing/2014/main" id="{A5D5C670-F8EF-40F7-A893-C1DDBFE33666}"/>
              </a:ext>
            </a:extLst>
          </p:cNvPr>
          <p:cNvSpPr txBox="1"/>
          <p:nvPr/>
        </p:nvSpPr>
        <p:spPr>
          <a:xfrm>
            <a:off x="304800" y="2349355"/>
            <a:ext cx="8381999" cy="4116383"/>
          </a:xfrm>
          <a:prstGeom prst="rect">
            <a:avLst/>
          </a:prstGeom>
          <a:noFill/>
        </p:spPr>
        <p:txBody>
          <a:bodyPr wrap="square">
            <a:spAutoFit/>
          </a:bodyPr>
          <a:lstStyle/>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карточек позволяет развивать у детей способность к замещению и моделированию свойств, умение кодировать и декодировать информацию о них, удерживать в уме сразу несколько свойств предмета. Эти способности и умения развиваются в процессе выполнения разнообразных предметно-игровых действий.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48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EFF1E71-F950-4DB1-83D4-DBC436B99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891" y="285750"/>
            <a:ext cx="8021109" cy="6015832"/>
          </a:xfrm>
        </p:spPr>
      </p:pic>
    </p:spTree>
    <p:extLst>
      <p:ext uri="{BB962C8B-B14F-4D97-AF65-F5344CB8AC3E}">
        <p14:creationId xmlns:p14="http://schemas.microsoft.com/office/powerpoint/2010/main" val="403740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684C5-5C55-4FEA-B2C3-3A51BF1EE43D}"/>
              </a:ext>
            </a:extLst>
          </p:cNvPr>
          <p:cNvSpPr>
            <a:spLocks noGrp="1"/>
          </p:cNvSpPr>
          <p:nvPr>
            <p:ph type="title"/>
          </p:nvPr>
        </p:nvSpPr>
        <p:spPr/>
        <p:txBody>
          <a:bodyPr>
            <a:normAutofit fontScale="90000"/>
          </a:bodyPr>
          <a:lstStyle/>
          <a:p>
            <a:r>
              <a:rPr lang="ru-RU" dirty="0"/>
              <a:t>Данные дидактические пособия способствуют:</a:t>
            </a:r>
          </a:p>
        </p:txBody>
      </p:sp>
      <p:sp>
        <p:nvSpPr>
          <p:cNvPr id="3" name="Объект 2">
            <a:extLst>
              <a:ext uri="{FF2B5EF4-FFF2-40B4-BE49-F238E27FC236}">
                <a16:creationId xmlns:a16="http://schemas.microsoft.com/office/drawing/2014/main" id="{3561B86F-8223-4D48-973B-F8E853CB3FB0}"/>
              </a:ext>
            </a:extLst>
          </p:cNvPr>
          <p:cNvSpPr>
            <a:spLocks noGrp="1"/>
          </p:cNvSpPr>
          <p:nvPr>
            <p:ph idx="1"/>
          </p:nvPr>
        </p:nvSpPr>
        <p:spPr>
          <a:xfrm>
            <a:off x="457200" y="1417638"/>
            <a:ext cx="8229600" cy="5287962"/>
          </a:xfrm>
        </p:spPr>
        <p:txBody>
          <a:bodyPr>
            <a:normAutofit fontScale="92500" lnSpcReduction="20000"/>
          </a:bodyPr>
          <a:lstStyle/>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Times New Roman" panose="02020603050405020304" pitchFamily="18" charset="0"/>
              </a:rPr>
              <a:t>развитию познавательных интересов и способов умственной деятельности у дошкольников;</a:t>
            </a: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развитию логического мышления;</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закреплению сенсорных эталонов;</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способствует воспитанию познавательной, волевой сфер личности;</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способности самостоятельно и творчески мыслить; видеть, открывать в    окружающем мире свойства, отношения и зависимости;</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Times New Roman" panose="02020603050405020304" pitchFamily="18" charset="0"/>
              </a:rPr>
              <a:t>способности конструировать по собственному замыслу;</a:t>
            </a: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Times New Roman" panose="02020603050405020304" pitchFamily="18" charset="0"/>
              </a:rPr>
              <a:t>способности использовать простые схематические изображения для решения несложных задач, строить по схеме, решать логические задачи;</a:t>
            </a:r>
          </a:p>
          <a:p>
            <a:pPr marL="342900" lvl="0" indent="-342900" algn="just">
              <a:lnSpc>
                <a:spcPct val="150000"/>
              </a:lnSpc>
              <a:buFont typeface="Wingdings" panose="05000000000000000000" pitchFamily="2" charset="2"/>
              <a:buChar char=""/>
            </a:pPr>
            <a:r>
              <a:rPr lang="ru-RU" sz="2200" dirty="0">
                <a:effectLst/>
                <a:latin typeface="Times New Roman" panose="02020603050405020304" pitchFamily="18" charset="0"/>
                <a:ea typeface="Times New Roman" panose="02020603050405020304" pitchFamily="18" charset="0"/>
              </a:rPr>
              <a:t>умению ориентироваться в пространстве.</a:t>
            </a:r>
          </a:p>
          <a:p>
            <a:endParaRPr lang="ru-RU" dirty="0"/>
          </a:p>
        </p:txBody>
      </p:sp>
    </p:spTree>
    <p:extLst>
      <p:ext uri="{BB962C8B-B14F-4D97-AF65-F5344CB8AC3E}">
        <p14:creationId xmlns:p14="http://schemas.microsoft.com/office/powerpoint/2010/main" val="199574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ДС\Desktop\Р.В.А\20190424_140210(0)-1.jpg">
            <a:extLst>
              <a:ext uri="{FF2B5EF4-FFF2-40B4-BE49-F238E27FC236}">
                <a16:creationId xmlns:a16="http://schemas.microsoft.com/office/drawing/2014/main" id="{3B879AC9-16F7-4880-A7E3-4767BD5D80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9742" y="3503687"/>
            <a:ext cx="2652129" cy="3412587"/>
          </a:xfrm>
        </p:spPr>
      </p:pic>
      <p:pic>
        <p:nvPicPr>
          <p:cNvPr id="5" name="Объект 7">
            <a:extLst>
              <a:ext uri="{FF2B5EF4-FFF2-40B4-BE49-F238E27FC236}">
                <a16:creationId xmlns:a16="http://schemas.microsoft.com/office/drawing/2014/main" id="{022BA9BB-2DA3-4327-9C80-7497E3302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3084" y="125266"/>
            <a:ext cx="5775960" cy="481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20">
            <a:extLst>
              <a:ext uri="{FF2B5EF4-FFF2-40B4-BE49-F238E27FC236}">
                <a16:creationId xmlns:a16="http://schemas.microsoft.com/office/drawing/2014/main" id="{FD3F5537-4669-4F3F-9555-D6401C39F3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742" y="125266"/>
            <a:ext cx="2682240" cy="322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41104F0-9B72-43A5-B5E8-C54AE3272580}"/>
              </a:ext>
            </a:extLst>
          </p:cNvPr>
          <p:cNvSpPr txBox="1"/>
          <p:nvPr/>
        </p:nvSpPr>
        <p:spPr>
          <a:xfrm>
            <a:off x="3303195" y="2362200"/>
            <a:ext cx="5745849" cy="4186018"/>
          </a:xfrm>
          <a:prstGeom prst="rect">
            <a:avLst/>
          </a:prstGeom>
          <a:noFill/>
        </p:spPr>
        <p:txBody>
          <a:bodyPr wrap="square">
            <a:spAutoFit/>
          </a:bodyPr>
          <a:lstStyle/>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Для проведения некоторых игр и упражнений можно дополнительно  использовать альбомы и пособия которые разработаны для всех возрастных групп.</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30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50080-21A4-4FF0-A7A0-DFCFCC4ADA3A}"/>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8E42FC69-EE23-4CDB-9107-74BA7515A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1054"/>
            <a:ext cx="8077200" cy="4953000"/>
          </a:xfrm>
        </p:spPr>
      </p:pic>
    </p:spTree>
    <p:extLst>
      <p:ext uri="{BB962C8B-B14F-4D97-AF65-F5344CB8AC3E}">
        <p14:creationId xmlns:p14="http://schemas.microsoft.com/office/powerpoint/2010/main" val="20631583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1447</TotalTime>
  <Words>701</Words>
  <Application>Microsoft Office PowerPoint</Application>
  <PresentationFormat>Экран (4:3)</PresentationFormat>
  <Paragraphs>64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Times New Roman</vt:lpstr>
      <vt:lpstr>Wingdings</vt:lpstr>
      <vt:lpstr>Тема Office</vt:lpstr>
      <vt:lpstr>МАОУ Вагайская СОШ филиал Черноковский детский сад «Ласточка»</vt:lpstr>
      <vt:lpstr>Презентация PowerPoint</vt:lpstr>
      <vt:lpstr>Презентация PowerPoint</vt:lpstr>
      <vt:lpstr>Презентация PowerPoint</vt:lpstr>
      <vt:lpstr>Презентация PowerPoint</vt:lpstr>
      <vt:lpstr>Презентация PowerPoint</vt:lpstr>
      <vt:lpstr>Данные дидактические пособия способствуют:</vt:lpstr>
      <vt:lpstr>Презентация PowerPoint</vt:lpstr>
      <vt:lpstr>Презентация PowerPoint</vt:lpstr>
      <vt:lpstr>Практическая часть Предлагаю вашему вниманию игры для детей старшего дошкольного возраста. Разумеется, все игры невозможно показать в одном мастер-классе, остановимся на некоторых из них </vt:lpstr>
      <vt:lpstr>Презентация PowerPoint</vt:lpstr>
      <vt:lpstr>Игру можно усложнить взяв не два, а три обруча.</vt:lpstr>
      <vt:lpstr>Дидактическая игра «Засели жильцов»</vt:lpstr>
      <vt:lpstr>«Детская железная дорога» </vt:lpstr>
      <vt:lpstr>Презентация PowerPoint</vt:lpstr>
      <vt:lpstr>Выкладываем по схеме</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NATANOVNA</dc:creator>
  <cp:lastModifiedBy>Вера Рогозинникова</cp:lastModifiedBy>
  <cp:revision>140</cp:revision>
  <dcterms:created xsi:type="dcterms:W3CDTF">2013-01-12T11:05:25Z</dcterms:created>
  <dcterms:modified xsi:type="dcterms:W3CDTF">2021-02-23T09:33:25Z</dcterms:modified>
</cp:coreProperties>
</file>