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8" r:id="rId2"/>
    <p:sldId id="269" r:id="rId3"/>
    <p:sldId id="257" r:id="rId4"/>
    <p:sldId id="276" r:id="rId5"/>
    <p:sldId id="265" r:id="rId6"/>
    <p:sldId id="258" r:id="rId7"/>
    <p:sldId id="275" r:id="rId8"/>
    <p:sldId id="266" r:id="rId9"/>
    <p:sldId id="260" r:id="rId10"/>
    <p:sldId id="26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1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E1692-49BF-41F2-B34A-7DA12F396496}" type="datetimeFigureOut">
              <a:rPr lang="ru-RU" smtClean="0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979F-5350-43A7-9309-82ABED0AA37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8CFB5-4DB8-4999-BF25-E603EB0B1E65}" type="datetimeFigureOut">
              <a:rPr lang="ru-RU" smtClean="0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F762-F1E4-44A8-B1E2-CC002428C2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89D6B-7CE6-4CCC-A6BF-C63CE22751E3}" type="datetimeFigureOut">
              <a:rPr lang="ru-RU" smtClean="0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3D44-FC51-4695-9BBD-B6EB82B870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846ED-178D-4D67-B3E4-6EE887638DC8}" type="datetimeFigureOut">
              <a:rPr lang="ru-RU" smtClean="0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816F-8FF3-4B95-8719-B3658FCD9DA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D39AE-CB3A-4612-9B98-793E38716293}" type="datetimeFigureOut">
              <a:rPr lang="ru-RU" smtClean="0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5ED-7376-48B1-B87C-475B6E42CF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6E4AF-7BC1-41FE-B7CE-928D02A16419}" type="datetimeFigureOut">
              <a:rPr lang="ru-RU" smtClean="0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6331-4554-422F-82AE-DCF10928BC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EA59C-8812-4EE2-99CF-4FDFA6E16AC5}" type="datetimeFigureOut">
              <a:rPr lang="ru-RU" smtClean="0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11B-72FC-443F-B553-918448AF46E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87CE-0A35-4D42-A89A-8F6209A8ED30}" type="datetimeFigureOut">
              <a:rPr lang="ru-RU" smtClean="0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5198-EEDF-4B83-B2E8-DEFBE757793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69476-C7C7-40B7-886F-D4DE7B783D31}" type="datetimeFigureOut">
              <a:rPr lang="ru-RU" smtClean="0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0DBE-9381-4D31-A86D-F2DE7427A9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84E1A-AB32-4A57-B213-31F9B7E4C196}" type="datetimeFigureOut">
              <a:rPr lang="ru-RU" smtClean="0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B70C-1886-4EBC-BD3D-9681E2CAF4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9F459-614A-4459-8463-25CC13DD6E54}" type="datetimeFigureOut">
              <a:rPr lang="ru-RU" smtClean="0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B551-D617-4F61-89DB-BD8A6AAF869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55240" y="1867017"/>
            <a:ext cx="802121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ФОП ДО: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новая федеральная </a:t>
            </a:r>
            <a:endParaRPr lang="ru-RU" alt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образовательная программа дошкольного образования</a:t>
            </a:r>
            <a:endParaRPr lang="ru-RU" alt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 descr="D:\ФОП\К проверке\РАбота с родителями\1613637834_107-p-fon-dlya-prezentatsii-detskoi-knigi-12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400" y1="52412" x2="7400" y2="52412"/>
                        <a14:foregroundMark x1="8833" y1="55529" x2="8833" y2="55529"/>
                        <a14:foregroundMark x1="12533" y1="55824" x2="12533" y2="55824"/>
                        <a14:foregroundMark x1="13800" y1="53824" x2="13800" y2="53824"/>
                        <a14:foregroundMark x1="3867" y1="46765" x2="3867" y2="46765"/>
                        <a14:foregroundMark x1="2733" y1="44471" x2="2733" y2="44471"/>
                        <a14:foregroundMark x1="5933" y1="58941" x2="5933" y2="58941"/>
                        <a14:foregroundMark x1="12200" y1="57765" x2="12200" y2="57765"/>
                        <a14:foregroundMark x1="10900" y1="64000" x2="10900" y2="64000"/>
                        <a14:foregroundMark x1="6433" y1="62882" x2="6433" y2="62882"/>
                        <a14:foregroundMark x1="1600" y1="61471" x2="1600" y2="61471"/>
                        <a14:foregroundMark x1="3200" y1="62294" x2="3200" y2="62294"/>
                        <a14:foregroundMark x1="7700" y1="68000" x2="7700" y2="68000"/>
                        <a14:foregroundMark x1="7867" y1="72529" x2="7867" y2="72529"/>
                        <a14:foregroundMark x1="5633" y1="73647" x2="5633" y2="73647"/>
                        <a14:foregroundMark x1="4800" y1="77647" x2="4800" y2="77647"/>
                        <a14:foregroundMark x1="6267" y1="83000" x2="6267" y2="83000"/>
                        <a14:foregroundMark x1="8333" y1="82412" x2="8333" y2="82412"/>
                        <a14:foregroundMark x1="11733" y1="84412" x2="11733" y2="84412"/>
                        <a14:foregroundMark x1="13633" y1="84118" x2="13633" y2="84118"/>
                        <a14:foregroundMark x1="16200" y1="84706" x2="16200" y2="84706"/>
                        <a14:foregroundMark x1="7700" y1="70235" x2="7700" y2="70235"/>
                        <a14:foregroundMark x1="9967" y1="75941" x2="9967" y2="75941"/>
                        <a14:foregroundMark x1="17967" y1="59765" x2="17967" y2="59765"/>
                        <a14:foregroundMark x1="46067" y1="16412" x2="46067" y2="16412"/>
                        <a14:foregroundMark x1="47367" y1="19235" x2="47367" y2="19235"/>
                        <a14:foregroundMark x1="58433" y1="18706" x2="58433" y2="18706"/>
                        <a14:foregroundMark x1="79300" y1="21824" x2="79300" y2="21824"/>
                        <a14:foregroundMark x1="96167" y1="35706" x2="96167" y2="35706"/>
                        <a14:foregroundMark x1="93733" y1="39353" x2="93733" y2="39353"/>
                        <a14:foregroundMark x1="86367" y1="53824" x2="86367" y2="53824"/>
                        <a14:foregroundMark x1="87500" y1="61176" x2="87500" y2="61176"/>
                        <a14:foregroundMark x1="86700" y1="58353" x2="86700" y2="58353"/>
                        <a14:foregroundMark x1="89900" y1="60059" x2="89900" y2="60059"/>
                        <a14:foregroundMark x1="91033" y1="61765" x2="91033" y2="61765"/>
                        <a14:foregroundMark x1="87967" y1="69118" x2="87967" y2="69118"/>
                        <a14:foregroundMark x1="85233" y1="75059" x2="85233" y2="75059"/>
                        <a14:foregroundMark x1="90867" y1="67706" x2="90867" y2="67706"/>
                        <a14:foregroundMark x1="89567" y1="71118" x2="89567" y2="71118"/>
                        <a14:foregroundMark x1="89733" y1="75353" x2="89733" y2="75353"/>
                        <a14:foregroundMark x1="87500" y1="81294" x2="87500" y2="81294"/>
                        <a14:foregroundMark x1="85233" y1="77882" x2="85233" y2="77882"/>
                        <a14:foregroundMark x1="83467" y1="78765" x2="83467" y2="78765"/>
                        <a14:foregroundMark x1="82033" y1="79588" x2="82033" y2="79588"/>
                        <a14:foregroundMark x1="72067" y1="83824" x2="72067" y2="83824"/>
                        <a14:foregroundMark x1="29067" y1="82412" x2="29067" y2="82412"/>
                        <a14:foregroundMark x1="2100" y1="42471" x2="2100" y2="42471"/>
                        <a14:foregroundMark x1="41100" y1="45353" x2="41100" y2="45353"/>
                        <a14:backgroundMark x1="11733" y1="7647" x2="11733" y2="7647"/>
                        <a14:backgroundMark x1="10433" y1="16412" x2="10433" y2="16412"/>
                        <a14:backgroundMark x1="4333" y1="35706" x2="4333" y2="35706"/>
                        <a14:backgroundMark x1="15733" y1="25235" x2="15733" y2="25235"/>
                        <a14:backgroundMark x1="37233" y1="4235" x2="37233" y2="4235"/>
                        <a14:backgroundMark x1="88933" y1="5941" x2="88933" y2="5941"/>
                        <a14:backgroundMark x1="15400" y1="96588" x2="15400" y2="9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071942"/>
            <a:ext cx="4320480" cy="22006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42862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endParaRPr lang="ru-RU" altLang="ru-RU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4357694"/>
            <a:ext cx="39290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00012" algn="just">
              <a:defRPr/>
            </a:pPr>
            <a:r>
              <a:rPr lang="ru-RU" b="1" i="1" dirty="0" smtClean="0">
                <a:solidFill>
                  <a:srgbClr val="1D2C5A"/>
                </a:solidFill>
              </a:rPr>
              <a:t>Разработана на основе материалов  </a:t>
            </a:r>
            <a:r>
              <a:rPr lang="ru-RU" b="1" i="1" dirty="0" err="1" smtClean="0">
                <a:solidFill>
                  <a:srgbClr val="1D2C5A"/>
                </a:solidFill>
              </a:rPr>
              <a:t>Минпросвещения</a:t>
            </a:r>
            <a:r>
              <a:rPr lang="ru-RU" b="1" i="1" dirty="0" smtClean="0">
                <a:solidFill>
                  <a:srgbClr val="1D2C5A"/>
                </a:solidFill>
              </a:rPr>
              <a:t> России и лаборатории дошкольного  образования Института возрастной  физиологии Российской академии  образования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6143644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 indent="0">
              <a:spcBef>
                <a:spcPts val="100"/>
              </a:spcBef>
              <a:defRPr/>
            </a:pPr>
            <a:r>
              <a:rPr lang="ru-RU" i="1" dirty="0" smtClean="0">
                <a:solidFill>
                  <a:srgbClr val="1D2C5A"/>
                </a:solidFill>
              </a:rPr>
              <a:t>2023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714480" y="357166"/>
            <a:ext cx="56165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Спасибо </a:t>
            </a:r>
          </a:p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за внимание!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688583" cy="289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dszhelan.odes.obr55.ru/files/2023/04/xgXctmrLaB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643182"/>
            <a:ext cx="6143668" cy="392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424936" cy="5328592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Уважаемые родители!</a:t>
            </a:r>
          </a:p>
          <a:p>
            <a:pPr marL="45720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С </a:t>
            </a:r>
            <a:r>
              <a:rPr lang="ru-RU" altLang="ru-RU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1 сентября 2023 года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дошкольные учреждения 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стали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работать по новой федеральной образовательной 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программе дошкольного образования (ФОП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). </a:t>
            </a:r>
            <a:endParaRPr lang="ru-RU" altLang="ru-RU" sz="3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3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ДОШКОЛЬНОГО  ОБРАЗОВАНИЯ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– </a:t>
            </a:r>
            <a:r>
              <a:rPr lang="ru-RU" altLang="ru-RU" sz="3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это </a:t>
            </a:r>
            <a:r>
              <a:rPr lang="ru-RU" altLang="ru-RU" sz="3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обязательный для всех детских садов документ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утвержден Приказом </a:t>
            </a:r>
            <a:r>
              <a:rPr lang="ru-RU" sz="3400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Минпросвещения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от 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25.11 2022г. №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1028.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ФОП ДО </a:t>
            </a:r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определяет единый для всей страны базовый объем, содержание, планируемые результаты дошкольного образования. Предусматривает интеграцию воспитания и обучения в едином образовательном процессе. </a:t>
            </a:r>
            <a:endParaRPr lang="ru-RU" sz="3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3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98416" y="692696"/>
            <a:ext cx="79928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8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8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Цель ФОП ДО </a:t>
            </a: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– разностороннее развитие ребенка дошкольного возраста на основе духовно-нравственных ценностей российского народа, исторических и национально-культурных традиций. </a:t>
            </a:r>
            <a:endParaRPr lang="ru-RU" alt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eaLnBrk="1" hangingPunct="1"/>
            <a:endParaRPr lang="ru-RU" alt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3957637"/>
            <a:ext cx="9144000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Цель </a:t>
            </a:r>
            <a:r>
              <a:rPr lang="ru-RU" dirty="0">
                <a:solidFill>
                  <a:srgbClr val="FF0000"/>
                </a:solidFill>
              </a:rPr>
              <a:t>Федеральной программы достигается через решение следующих задач: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-приобщение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(в соответствии с возрастными особенностями) к базовым ценностям российского народа - 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России; создание условий для формирования ценностного отношения к окружающему миру, становления опыта действий и поступков на основе осмысления ценностей;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(структурирование) содержания образовательной деятельности на основе учета возрастных и индивидуальных особенностей развития;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равного доступа к образованию для всех детей дошкольного возраста с учетом разнообразия образовательных потребностей и индивидуальных возможностей;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и укрепление физического и психического здоровья детей, в том числе их эмоционального благополучия;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развития физических, личностных, нравственных качеств и основ патриотизма, интеллектуальных и художественно-творческих способностей ребенка, его инициативности, самостоятельности и ответственности;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психолого-педагогической поддержки семьи и повышение компетентности родителей (законных представителей) в вопросах воспитания, обучения и развития, охраны и укрепления здоровья детей, обеспечения их безопасности;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детьми на этапе завершения ДО уровня развития, необходимого и достаточного для успешного освоения ими образовательных программ начального общего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54867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250"/>
            <a:ext cx="799288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ФОП ДО - это норматив, который был разработан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для осуществления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 следующих функций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: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федеральное образовательное пространство для воспитания и развития дошкольников;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обеспечить детям и родителям равные и качественные условия дошкольного образования на всей территории России;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ядро содержания дошкольного образования, которое будет приобщать детей к традиционным духовно-нравственным и социокультурным ценностям, а также воспитает в них тягу и любовь к истории и культуре своей страны, малой родины и семьи;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воспитывать и развивать ребенка с активной гражданской позицией, патриотическими взглядами и ценностями.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852" y="2852936"/>
            <a:ext cx="1940892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ФОП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6920" y="2916833"/>
            <a:ext cx="2232025" cy="961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ФГОС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8111" y="2673114"/>
            <a:ext cx="2232025" cy="1583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Основа для ОП</a:t>
            </a:r>
          </a:p>
        </p:txBody>
      </p:sp>
      <p:sp>
        <p:nvSpPr>
          <p:cNvPr id="6" name="Плюс 5"/>
          <p:cNvSpPr/>
          <p:nvPr/>
        </p:nvSpPr>
        <p:spPr>
          <a:xfrm>
            <a:off x="2267744" y="293628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5448945" y="294382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206" y="919973"/>
            <a:ext cx="7798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дошкольного образования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и Федеральный государственный стандарт дошкольного образования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стали основой для разработки образовательных программ ДОО</a:t>
            </a:r>
            <a:endParaRPr lang="ru-RU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86994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 - это первые педагоги 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71462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статья 18 Федерального закона Российской Федерации "Об образовании в РФ»".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Родители обязаны заложить основы физического, нравственного, интеллектуального развития личности в раннем детском возрасте.</a:t>
            </a:r>
            <a:r>
              <a:rPr lang="ru-RU" b="1" i="1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0034" y="476672"/>
            <a:ext cx="8286808" cy="5665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Отличие ФОП ДО от ООП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ДО</a:t>
            </a: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детализирована;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направлена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воспитание патриотических и интернациональных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чувств;</a:t>
            </a: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рассчитана на дошкольное воспитание разных возрастных групп;</a:t>
            </a: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установлены возможные достижения детей к определенному возрасту - планируемые результаты реализации Программы;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сделан акцент на правила безопасного поведения в различных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ситуациях;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представлен примерный перечень музыкальных и художественных произведений искусства, анимационных и кинематографических произведений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 из обязательных условий реализации Программы - взаимодействие педагогического коллектива с семьями воспитанников.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Georgia" panose="02040502050405020303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35292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Arial Black" pitchFamily="34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Разделы ФОП: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целевой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содержательный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‎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организационный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В структуру ФОП входят:</a:t>
            </a: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образования;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коррекционно-развивающей работы;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примерный режим и распорядок дня в дошкольной группе;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федеральный календарный план воспитательной работы.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4196</TotalTime>
  <Words>498</Words>
  <Application>Microsoft Office PowerPoint</Application>
  <PresentationFormat>Экран (4:3)</PresentationFormat>
  <Paragraphs>81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Родители - это первые педагоги 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Садик</cp:lastModifiedBy>
  <cp:revision>37</cp:revision>
  <dcterms:created xsi:type="dcterms:W3CDTF">2023-02-22T14:53:18Z</dcterms:created>
  <dcterms:modified xsi:type="dcterms:W3CDTF">2023-11-20T03:04:57Z</dcterms:modified>
</cp:coreProperties>
</file>